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79" r:id="rId3"/>
    <p:sldId id="258" r:id="rId4"/>
    <p:sldId id="280" r:id="rId5"/>
    <p:sldId id="281" r:id="rId6"/>
    <p:sldId id="285" r:id="rId7"/>
    <p:sldId id="284" r:id="rId8"/>
    <p:sldId id="286" r:id="rId9"/>
    <p:sldId id="296" r:id="rId10"/>
    <p:sldId id="297" r:id="rId11"/>
    <p:sldId id="287" r:id="rId12"/>
    <p:sldId id="288" r:id="rId13"/>
    <p:sldId id="289" r:id="rId14"/>
    <p:sldId id="290" r:id="rId15"/>
    <p:sldId id="305" r:id="rId16"/>
    <p:sldId id="291" r:id="rId17"/>
    <p:sldId id="306" r:id="rId18"/>
    <p:sldId id="292" r:id="rId19"/>
    <p:sldId id="293" r:id="rId20"/>
    <p:sldId id="299" r:id="rId21"/>
    <p:sldId id="298" r:id="rId22"/>
    <p:sldId id="300" r:id="rId23"/>
    <p:sldId id="307" r:id="rId24"/>
    <p:sldId id="301" r:id="rId25"/>
    <p:sldId id="282" r:id="rId26"/>
    <p:sldId id="302" r:id="rId27"/>
    <p:sldId id="310" r:id="rId28"/>
    <p:sldId id="303" r:id="rId29"/>
    <p:sldId id="30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71" autoAdjust="0"/>
    <p:restoredTop sz="55773" autoAdjust="0"/>
  </p:normalViewPr>
  <p:slideViewPr>
    <p:cSldViewPr snapToGrid="0">
      <p:cViewPr varScale="1">
        <p:scale>
          <a:sx n="74" d="100"/>
          <a:sy n="74" d="100"/>
        </p:scale>
        <p:origin x="-216" y="-90"/>
      </p:cViewPr>
      <p:guideLst>
        <p:guide orient="horz" pos="2160"/>
        <p:guide pos="3840"/>
      </p:guideLst>
    </p:cSldViewPr>
  </p:slideViewPr>
  <p:notesTextViewPr>
    <p:cViewPr>
      <p:scale>
        <a:sx n="1" d="1"/>
        <a:sy n="1" d="1"/>
      </p:scale>
      <p:origin x="0" y="0"/>
    </p:cViewPr>
  </p:notesTextViewPr>
  <p:sorterViewPr>
    <p:cViewPr>
      <p:scale>
        <a:sx n="116" d="100"/>
        <a:sy n="116" d="100"/>
      </p:scale>
      <p:origin x="0" y="70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EB7E69C-8F6D-478F-BD6E-822DA30252DC}" type="datetimeFigureOut">
              <a:rPr lang="ar-IQ" smtClean="0"/>
              <a:t>15/04/1445</a:t>
            </a:fld>
            <a:endParaRPr lang="ar-IQ"/>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F660D51-E0B1-4D01-ABAA-5B7D8484DDC5}" type="slidenum">
              <a:rPr lang="ar-IQ" smtClean="0"/>
              <a:t>‹#›</a:t>
            </a:fld>
            <a:endParaRPr lang="ar-IQ"/>
          </a:p>
        </p:txBody>
      </p:sp>
    </p:spTree>
    <p:extLst>
      <p:ext uri="{BB962C8B-B14F-4D97-AF65-F5344CB8AC3E}">
        <p14:creationId xmlns:p14="http://schemas.microsoft.com/office/powerpoint/2010/main" val="12535546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smtClean="0"/>
              <a:t>          </a:t>
            </a:r>
            <a:endParaRPr lang="ar-IQ" dirty="0"/>
          </a:p>
        </p:txBody>
      </p:sp>
      <p:sp>
        <p:nvSpPr>
          <p:cNvPr id="4" name="Slide Number Placeholder 3"/>
          <p:cNvSpPr>
            <a:spLocks noGrp="1"/>
          </p:cNvSpPr>
          <p:nvPr>
            <p:ph type="sldNum" sz="quarter" idx="10"/>
          </p:nvPr>
        </p:nvSpPr>
        <p:spPr/>
        <p:txBody>
          <a:bodyPr/>
          <a:lstStyle/>
          <a:p>
            <a:fld id="{CF660D51-E0B1-4D01-ABAA-5B7D8484DDC5}" type="slidenum">
              <a:rPr lang="ar-IQ" smtClean="0"/>
              <a:t>2</a:t>
            </a:fld>
            <a:endParaRPr lang="ar-IQ"/>
          </a:p>
        </p:txBody>
      </p:sp>
    </p:spTree>
    <p:extLst>
      <p:ext uri="{BB962C8B-B14F-4D97-AF65-F5344CB8AC3E}">
        <p14:creationId xmlns:p14="http://schemas.microsoft.com/office/powerpoint/2010/main" val="3923921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CF660D51-E0B1-4D01-ABAA-5B7D8484DDC5}" type="slidenum">
              <a:rPr lang="ar-IQ" smtClean="0"/>
              <a:t>29</a:t>
            </a:fld>
            <a:endParaRPr lang="ar-IQ"/>
          </a:p>
        </p:txBody>
      </p:sp>
    </p:spTree>
    <p:extLst>
      <p:ext uri="{BB962C8B-B14F-4D97-AF65-F5344CB8AC3E}">
        <p14:creationId xmlns:p14="http://schemas.microsoft.com/office/powerpoint/2010/main" val="3462973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615553"/>
          </a:xfrm>
          <a:prstGeom prst="rect">
            <a:avLst/>
          </a:prstGeom>
        </p:spPr>
        <p:txBody>
          <a:bodyPr wrap="square" lIns="0" tIns="0" rIns="0" bIns="0">
            <a:spAutoFit/>
          </a:bodyPr>
          <a:lstStyle>
            <a:lvl1pPr>
              <a:defRPr/>
            </a:lvl1pPr>
          </a:lstStyle>
          <a:p>
            <a:r>
              <a:rPr lang="en-US" smtClean="0"/>
              <a:t>Click to edit Master title style</a:t>
            </a:r>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r>
              <a:rPr lang="en-US" smtClean="0"/>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2834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smtClean="0"/>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8811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pPr lvl="0"/>
            <a:r>
              <a:rPr lang="en-US" smtClean="0"/>
              <a:t>Click to edit Master text styles</a:t>
            </a: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pPr lvl="0"/>
            <a:r>
              <a:rPr lang="en-US" smtClean="0"/>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30965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7437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881738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19985" y="99186"/>
            <a:ext cx="6352031" cy="635000"/>
          </a:xfrm>
          <a:prstGeom prst="rect">
            <a:avLst/>
          </a:prstGeom>
        </p:spPr>
        <p:txBody>
          <a:bodyPr wrap="square" lIns="0" tIns="0" rIns="0" bIns="0">
            <a:spAutoFit/>
          </a:bodyPr>
          <a:lstStyle>
            <a:lvl1pPr>
              <a:defRPr sz="4000" b="1" i="0">
                <a:solidFill>
                  <a:schemeClr val="tx1"/>
                </a:solidFill>
                <a:latin typeface="Arial"/>
                <a:cs typeface="Arial"/>
              </a:defRPr>
            </a:lvl1pPr>
          </a:lstStyle>
          <a:p>
            <a:endParaRPr/>
          </a:p>
        </p:txBody>
      </p:sp>
      <p:sp>
        <p:nvSpPr>
          <p:cNvPr id="3" name="Holder 3"/>
          <p:cNvSpPr>
            <a:spLocks noGrp="1"/>
          </p:cNvSpPr>
          <p:nvPr>
            <p:ph type="body" idx="1"/>
          </p:nvPr>
        </p:nvSpPr>
        <p:spPr>
          <a:xfrm>
            <a:off x="104985" y="1168653"/>
            <a:ext cx="11982027"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10/29/2023</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73622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rtl="1" eaLnBrk="1" hangingPunct="1">
        <a:defRPr>
          <a:latin typeface="+mj-lt"/>
          <a:ea typeface="+mj-ea"/>
          <a:cs typeface="+mj-cs"/>
        </a:defRPr>
      </a:lvl1pPr>
    </p:titleStyle>
    <p:bodyStyle>
      <a:lvl1pPr marL="0" algn="r" rtl="1" eaLnBrk="1" hangingPunct="1">
        <a:defRPr>
          <a:latin typeface="+mn-lt"/>
          <a:ea typeface="+mn-ea"/>
          <a:cs typeface="+mn-cs"/>
        </a:defRPr>
      </a:lvl1pPr>
      <a:lvl2pPr marL="457200" algn="r" rtl="1" eaLnBrk="1" hangingPunct="1">
        <a:defRPr>
          <a:latin typeface="+mn-lt"/>
          <a:ea typeface="+mn-ea"/>
          <a:cs typeface="+mn-cs"/>
        </a:defRPr>
      </a:lvl2pPr>
      <a:lvl3pPr marL="914400" algn="r" rtl="1" eaLnBrk="1" hangingPunct="1">
        <a:defRPr>
          <a:latin typeface="+mn-lt"/>
          <a:ea typeface="+mn-ea"/>
          <a:cs typeface="+mn-cs"/>
        </a:defRPr>
      </a:lvl3pPr>
      <a:lvl4pPr marL="1371600" algn="r" rtl="1" eaLnBrk="1" hangingPunct="1">
        <a:defRPr>
          <a:latin typeface="+mn-lt"/>
          <a:ea typeface="+mn-ea"/>
          <a:cs typeface="+mn-cs"/>
        </a:defRPr>
      </a:lvl4pPr>
      <a:lvl5pPr marL="1828800" algn="r" rtl="1" eaLnBrk="1" hangingPunct="1">
        <a:defRPr>
          <a:latin typeface="+mn-lt"/>
          <a:ea typeface="+mn-ea"/>
          <a:cs typeface="+mn-cs"/>
        </a:defRPr>
      </a:lvl5pPr>
      <a:lvl6pPr marL="2286000" algn="r" rtl="1" eaLnBrk="1" hangingPunct="1">
        <a:defRPr>
          <a:latin typeface="+mn-lt"/>
          <a:ea typeface="+mn-ea"/>
          <a:cs typeface="+mn-cs"/>
        </a:defRPr>
      </a:lvl6pPr>
      <a:lvl7pPr marL="2743200" algn="r" rtl="1" eaLnBrk="1" hangingPunct="1">
        <a:defRPr>
          <a:latin typeface="+mn-lt"/>
          <a:ea typeface="+mn-ea"/>
          <a:cs typeface="+mn-cs"/>
        </a:defRPr>
      </a:lvl7pPr>
      <a:lvl8pPr marL="3200400" algn="r" rtl="1" eaLnBrk="1" hangingPunct="1">
        <a:defRPr>
          <a:latin typeface="+mn-lt"/>
          <a:ea typeface="+mn-ea"/>
          <a:cs typeface="+mn-cs"/>
        </a:defRPr>
      </a:lvl8pPr>
      <a:lvl9pPr marL="3657600" algn="r" rtl="1" eaLnBrk="1" hangingPunct="1">
        <a:defRPr>
          <a:latin typeface="+mn-lt"/>
          <a:ea typeface="+mn-ea"/>
          <a:cs typeface="+mn-cs"/>
        </a:defRPr>
      </a:lvl9pPr>
    </p:bodyStyle>
    <p:otherStyle>
      <a:lvl1pPr marL="0" algn="r" rtl="1" eaLnBrk="1" hangingPunct="1">
        <a:defRPr>
          <a:latin typeface="+mn-lt"/>
          <a:ea typeface="+mn-ea"/>
          <a:cs typeface="+mn-cs"/>
        </a:defRPr>
      </a:lvl1pPr>
      <a:lvl2pPr marL="457200" algn="r" rtl="1" eaLnBrk="1" hangingPunct="1">
        <a:defRPr>
          <a:latin typeface="+mn-lt"/>
          <a:ea typeface="+mn-ea"/>
          <a:cs typeface="+mn-cs"/>
        </a:defRPr>
      </a:lvl2pPr>
      <a:lvl3pPr marL="914400" algn="r" rtl="1" eaLnBrk="1" hangingPunct="1">
        <a:defRPr>
          <a:latin typeface="+mn-lt"/>
          <a:ea typeface="+mn-ea"/>
          <a:cs typeface="+mn-cs"/>
        </a:defRPr>
      </a:lvl3pPr>
      <a:lvl4pPr marL="1371600" algn="r" rtl="1" eaLnBrk="1" hangingPunct="1">
        <a:defRPr>
          <a:latin typeface="+mn-lt"/>
          <a:ea typeface="+mn-ea"/>
          <a:cs typeface="+mn-cs"/>
        </a:defRPr>
      </a:lvl4pPr>
      <a:lvl5pPr marL="1828800" algn="r" rtl="1" eaLnBrk="1" hangingPunct="1">
        <a:defRPr>
          <a:latin typeface="+mn-lt"/>
          <a:ea typeface="+mn-ea"/>
          <a:cs typeface="+mn-cs"/>
        </a:defRPr>
      </a:lvl5pPr>
      <a:lvl6pPr marL="2286000" algn="r" rtl="1" eaLnBrk="1" hangingPunct="1">
        <a:defRPr>
          <a:latin typeface="+mn-lt"/>
          <a:ea typeface="+mn-ea"/>
          <a:cs typeface="+mn-cs"/>
        </a:defRPr>
      </a:lvl6pPr>
      <a:lvl7pPr marL="2743200" algn="r" rtl="1" eaLnBrk="1" hangingPunct="1">
        <a:defRPr>
          <a:latin typeface="+mn-lt"/>
          <a:ea typeface="+mn-ea"/>
          <a:cs typeface="+mn-cs"/>
        </a:defRPr>
      </a:lvl7pPr>
      <a:lvl8pPr marL="3200400" algn="r" rtl="1" eaLnBrk="1" hangingPunct="1">
        <a:defRPr>
          <a:latin typeface="+mn-lt"/>
          <a:ea typeface="+mn-ea"/>
          <a:cs typeface="+mn-cs"/>
        </a:defRPr>
      </a:lvl8pPr>
      <a:lvl9pPr marL="3657600" algn="r" rtl="1"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26919" y="1757172"/>
            <a:ext cx="8180832" cy="978408"/>
          </a:xfrm>
          <a:prstGeom prst="rect">
            <a:avLst/>
          </a:prstGeom>
          <a:blipFill>
            <a:blip r:embed="rId2" cstate="print"/>
            <a:stretch>
              <a:fillRect/>
            </a:stretch>
          </a:blipFill>
        </p:spPr>
        <p:txBody>
          <a:bodyPr wrap="square" lIns="0" tIns="0" rIns="0" bIns="0" rtlCol="0"/>
          <a:lstStyle/>
          <a:p>
            <a:endParaRPr dirty="0">
              <a:solidFill>
                <a:prstClr val="black"/>
              </a:solidFill>
              <a:latin typeface="Calibri"/>
            </a:endParaRPr>
          </a:p>
        </p:txBody>
      </p:sp>
      <p:sp>
        <p:nvSpPr>
          <p:cNvPr id="3" name="object 3"/>
          <p:cNvSpPr txBox="1">
            <a:spLocks noGrp="1"/>
          </p:cNvSpPr>
          <p:nvPr>
            <p:ph type="title"/>
          </p:nvPr>
        </p:nvSpPr>
        <p:spPr>
          <a:xfrm>
            <a:off x="1600200" y="2820767"/>
            <a:ext cx="8991600" cy="843821"/>
          </a:xfrm>
          <a:prstGeom prst="rect">
            <a:avLst/>
          </a:prstGeom>
        </p:spPr>
        <p:txBody>
          <a:bodyPr vert="horz" wrap="square" lIns="0" tIns="12700" rIns="0" bIns="0" rtlCol="0">
            <a:spAutoFit/>
          </a:bodyPr>
          <a:lstStyle/>
          <a:p>
            <a:pPr marL="12700" algn="ctr">
              <a:spcBef>
                <a:spcPts val="100"/>
              </a:spcBef>
            </a:pPr>
            <a:r>
              <a:rPr sz="5400" dirty="0">
                <a:solidFill>
                  <a:srgbClr val="FF0000"/>
                </a:solidFill>
              </a:rPr>
              <a:t>ENTEROBACTERIACEAE</a:t>
            </a:r>
          </a:p>
        </p:txBody>
      </p:sp>
      <p:sp>
        <p:nvSpPr>
          <p:cNvPr id="8" name="object 8"/>
          <p:cNvSpPr txBox="1"/>
          <p:nvPr/>
        </p:nvSpPr>
        <p:spPr>
          <a:xfrm>
            <a:off x="10007346" y="6273495"/>
            <a:ext cx="125095" cy="228268"/>
          </a:xfrm>
          <a:prstGeom prst="rect">
            <a:avLst/>
          </a:prstGeom>
        </p:spPr>
        <p:txBody>
          <a:bodyPr vert="horz" wrap="square" lIns="0" tIns="12700" rIns="0" bIns="0" rtlCol="0">
            <a:spAutoFit/>
          </a:bodyPr>
          <a:lstStyle/>
          <a:p>
            <a:pPr marL="12700">
              <a:spcBef>
                <a:spcPts val="100"/>
              </a:spcBef>
            </a:pPr>
            <a:r>
              <a:rPr sz="1400" dirty="0">
                <a:solidFill>
                  <a:prstClr val="black"/>
                </a:solidFill>
                <a:latin typeface="Arial"/>
                <a:cs typeface="Arial"/>
              </a:rPr>
              <a:t>1</a:t>
            </a:r>
          </a:p>
        </p:txBody>
      </p:sp>
      <p:sp>
        <p:nvSpPr>
          <p:cNvPr id="4" name="Rectangle 3"/>
          <p:cNvSpPr/>
          <p:nvPr/>
        </p:nvSpPr>
        <p:spPr>
          <a:xfrm>
            <a:off x="3048000" y="2967335"/>
            <a:ext cx="6096000" cy="1338828"/>
          </a:xfrm>
          <a:prstGeom prst="rect">
            <a:avLst/>
          </a:prstGeom>
        </p:spPr>
        <p:txBody>
          <a:bodyPr>
            <a:spAutoFit/>
          </a:bodyPr>
          <a:lstStyle/>
          <a:p>
            <a:pPr algn="ctr" rtl="1">
              <a:lnSpc>
                <a:spcPct val="150000"/>
              </a:lnSpc>
              <a:defRPr/>
            </a:pPr>
            <a:endParaRPr lang="en-US" dirty="0">
              <a:latin typeface="Britannic Bold" panose="020B0903060703020204" pitchFamily="34" charset="0"/>
            </a:endParaRPr>
          </a:p>
          <a:p>
            <a:pPr algn="ctr" rtl="1">
              <a:lnSpc>
                <a:spcPct val="150000"/>
              </a:lnSpc>
              <a:defRPr/>
            </a:pPr>
            <a:r>
              <a:rPr lang="en-US" sz="3600" dirty="0" err="1">
                <a:latin typeface="Britannic Bold" panose="020B0903060703020204" pitchFamily="34" charset="0"/>
              </a:rPr>
              <a:t>Dr</a:t>
            </a:r>
            <a:r>
              <a:rPr lang="en-US" sz="3600" dirty="0">
                <a:latin typeface="Britannic Bold" panose="020B0903060703020204" pitchFamily="34" charset="0"/>
              </a:rPr>
              <a:t> </a:t>
            </a:r>
            <a:r>
              <a:rPr lang="en-US" sz="3600" dirty="0" err="1">
                <a:latin typeface="Britannic Bold" panose="020B0903060703020204" pitchFamily="34" charset="0"/>
              </a:rPr>
              <a:t>Zainab</a:t>
            </a:r>
            <a:r>
              <a:rPr lang="en-US" sz="3600" dirty="0">
                <a:latin typeface="Britannic Bold" panose="020B0903060703020204" pitchFamily="34" charset="0"/>
              </a:rPr>
              <a:t> </a:t>
            </a:r>
            <a:r>
              <a:rPr lang="en-US" sz="3600" dirty="0" err="1">
                <a:latin typeface="Britannic Bold" panose="020B0903060703020204" pitchFamily="34" charset="0"/>
              </a:rPr>
              <a:t>Sabeeh</a:t>
            </a:r>
            <a:r>
              <a:rPr lang="en-US" sz="3600" dirty="0">
                <a:latin typeface="Britannic Bold" panose="020B0903060703020204" pitchFamily="34" charset="0"/>
              </a:rPr>
              <a:t> </a:t>
            </a:r>
            <a:r>
              <a:rPr lang="en-US" sz="3600" dirty="0" err="1">
                <a:latin typeface="Britannic Bold" panose="020B0903060703020204" pitchFamily="34" charset="0"/>
              </a:rPr>
              <a:t>Whrewesh</a:t>
            </a:r>
            <a:endParaRPr lang="en-US" sz="3600" dirty="0">
              <a:latin typeface="Britannic Bold" panose="020B0903060703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Text Placeholder 2"/>
          <p:cNvSpPr>
            <a:spLocks noGrp="1"/>
          </p:cNvSpPr>
          <p:nvPr>
            <p:ph type="body" idx="1"/>
          </p:nvPr>
        </p:nvSpPr>
        <p:spPr/>
        <p:txBody>
          <a:bodyPr/>
          <a:lstStyle/>
          <a:p>
            <a:endParaRPr lang="ar-IQ"/>
          </a:p>
        </p:txBody>
      </p:sp>
      <p:pic>
        <p:nvPicPr>
          <p:cNvPr id="1026" name="Picture 2" descr="http://veterinarysciencehub.com/wp-content/uploads/2018/09/IMViC-tes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287" y="811368"/>
            <a:ext cx="7765961" cy="582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765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0D63FA6-5AC0-4BD1-AD95-75E9E2D96378}"/>
              </a:ext>
            </a:extLst>
          </p:cNvPr>
          <p:cNvSpPr/>
          <p:nvPr/>
        </p:nvSpPr>
        <p:spPr>
          <a:xfrm>
            <a:off x="457200" y="173830"/>
            <a:ext cx="2455288" cy="707886"/>
          </a:xfrm>
          <a:prstGeom prst="rect">
            <a:avLst/>
          </a:prstGeom>
        </p:spPr>
        <p:txBody>
          <a:bodyPr wrap="none">
            <a:spAutoFit/>
          </a:bodyPr>
          <a:lstStyle/>
          <a:p>
            <a:r>
              <a:rPr lang="en-US" sz="4000" b="1" dirty="0">
                <a:solidFill>
                  <a:srgbClr val="FF0000"/>
                </a:solidFill>
              </a:rPr>
              <a:t>Indole test</a:t>
            </a:r>
          </a:p>
        </p:txBody>
      </p:sp>
      <p:sp>
        <p:nvSpPr>
          <p:cNvPr id="5" name="Rectangle 3">
            <a:extLst>
              <a:ext uri="{FF2B5EF4-FFF2-40B4-BE49-F238E27FC236}">
                <a16:creationId xmlns:a16="http://schemas.microsoft.com/office/drawing/2014/main" xmlns="" id="{9A641EE3-645E-45F1-8C5B-76BA936160C4}"/>
              </a:ext>
            </a:extLst>
          </p:cNvPr>
          <p:cNvSpPr txBox="1">
            <a:spLocks noChangeArrowheads="1"/>
          </p:cNvSpPr>
          <p:nvPr/>
        </p:nvSpPr>
        <p:spPr>
          <a:xfrm>
            <a:off x="457200" y="919163"/>
            <a:ext cx="11111345" cy="3406775"/>
          </a:xfrm>
          <a:prstGeom prst="rect">
            <a:avLst/>
          </a:prstGeom>
        </p:spPr>
        <p:txBody>
          <a:bodyPr/>
          <a:lstStyle>
            <a:lvl1pPr marL="342900" indent="-342900" algn="l" rtl="0" eaLnBrk="0" fontAlgn="base" hangingPunct="0">
              <a:lnSpc>
                <a:spcPct val="90000"/>
              </a:lnSpc>
              <a:spcBef>
                <a:spcPct val="40000"/>
              </a:spcBef>
              <a:spcAft>
                <a:spcPct val="0"/>
              </a:spcAft>
              <a:buClr>
                <a:srgbClr val="6699CC"/>
              </a:buClr>
              <a:buFont typeface="Times New Roman" panose="02020603050405020304" pitchFamily="18" charset="0"/>
              <a:buChar char="•"/>
              <a:defRPr sz="2400" b="1">
                <a:solidFill>
                  <a:srgbClr val="0000FF"/>
                </a:solidFill>
                <a:latin typeface="+mj-lt"/>
                <a:ea typeface="+mn-ea"/>
                <a:cs typeface="+mn-cs"/>
              </a:defRPr>
            </a:lvl1pPr>
            <a:lvl2pPr marL="742950" indent="-285750" algn="l" rtl="0" eaLnBrk="0" fontAlgn="base" hangingPunct="0">
              <a:lnSpc>
                <a:spcPct val="90000"/>
              </a:lnSpc>
              <a:spcBef>
                <a:spcPct val="40000"/>
              </a:spcBef>
              <a:spcAft>
                <a:spcPct val="0"/>
              </a:spcAft>
              <a:buClr>
                <a:srgbClr val="6699CC"/>
              </a:buClr>
              <a:buFont typeface="Times New Roman" panose="02020603050405020304" pitchFamily="18" charset="0"/>
              <a:buChar char="•"/>
              <a:defRPr sz="2400" b="1">
                <a:solidFill>
                  <a:srgbClr val="0000FF"/>
                </a:solidFill>
                <a:latin typeface="+mj-lt"/>
              </a:defRPr>
            </a:lvl2pPr>
            <a:lvl3pPr marL="1143000" indent="-228600" algn="l" rtl="0" eaLnBrk="0" fontAlgn="base" hangingPunct="0">
              <a:lnSpc>
                <a:spcPct val="90000"/>
              </a:lnSpc>
              <a:spcBef>
                <a:spcPct val="40000"/>
              </a:spcBef>
              <a:spcAft>
                <a:spcPct val="0"/>
              </a:spcAft>
              <a:buClr>
                <a:srgbClr val="6699CC"/>
              </a:buClr>
              <a:buFont typeface="Times New Roman" panose="02020603050405020304" pitchFamily="18" charset="0"/>
              <a:buChar char="•"/>
              <a:defRPr sz="2400" b="1">
                <a:solidFill>
                  <a:srgbClr val="0000FF"/>
                </a:solidFill>
                <a:latin typeface="+mj-lt"/>
              </a:defRPr>
            </a:lvl3pPr>
            <a:lvl4pPr marL="1600200" indent="-228600" algn="l" rtl="0" eaLnBrk="0" fontAlgn="base" hangingPunct="0">
              <a:lnSpc>
                <a:spcPct val="90000"/>
              </a:lnSpc>
              <a:spcBef>
                <a:spcPct val="40000"/>
              </a:spcBef>
              <a:spcAft>
                <a:spcPct val="0"/>
              </a:spcAft>
              <a:buClr>
                <a:srgbClr val="6699CC"/>
              </a:buClr>
              <a:buFont typeface="Times New Roman" panose="02020603050405020304" pitchFamily="18" charset="0"/>
              <a:buChar char="•"/>
              <a:defRPr sz="2400" b="1">
                <a:solidFill>
                  <a:srgbClr val="0000FF"/>
                </a:solidFill>
                <a:latin typeface="+mj-lt"/>
              </a:defRPr>
            </a:lvl4pPr>
            <a:lvl5pPr marL="2057400" indent="-228600" algn="l" rtl="0" eaLnBrk="0" fontAlgn="base" hangingPunct="0">
              <a:lnSpc>
                <a:spcPct val="90000"/>
              </a:lnSpc>
              <a:spcBef>
                <a:spcPct val="40000"/>
              </a:spcBef>
              <a:spcAft>
                <a:spcPct val="0"/>
              </a:spcAft>
              <a:buClr>
                <a:srgbClr val="6699CC"/>
              </a:buClr>
              <a:buFont typeface="Times New Roman" panose="02020603050405020304" pitchFamily="18" charset="0"/>
              <a:buChar char="•"/>
              <a:defRPr sz="2400" b="1">
                <a:solidFill>
                  <a:srgbClr val="0000FF"/>
                </a:solidFill>
                <a:latin typeface="+mj-lt"/>
              </a:defRPr>
            </a:lvl5pPr>
            <a:lvl6pPr marL="2514600" indent="-228600" algn="l" rtl="0" fontAlgn="base">
              <a:lnSpc>
                <a:spcPct val="90000"/>
              </a:lnSpc>
              <a:spcBef>
                <a:spcPct val="40000"/>
              </a:spcBef>
              <a:spcAft>
                <a:spcPct val="0"/>
              </a:spcAft>
              <a:buClr>
                <a:srgbClr val="6699CC"/>
              </a:buClr>
              <a:buFont typeface="Times New Roman" pitchFamily="18" charset="0"/>
              <a:buChar char="•"/>
              <a:defRPr sz="2600">
                <a:solidFill>
                  <a:schemeClr val="tx1"/>
                </a:solidFill>
                <a:latin typeface="+mn-lt"/>
              </a:defRPr>
            </a:lvl6pPr>
            <a:lvl7pPr marL="2971800" indent="-228600" algn="l" rtl="0" fontAlgn="base">
              <a:lnSpc>
                <a:spcPct val="90000"/>
              </a:lnSpc>
              <a:spcBef>
                <a:spcPct val="40000"/>
              </a:spcBef>
              <a:spcAft>
                <a:spcPct val="0"/>
              </a:spcAft>
              <a:buClr>
                <a:srgbClr val="6699CC"/>
              </a:buClr>
              <a:buFont typeface="Times New Roman" pitchFamily="18" charset="0"/>
              <a:buChar char="•"/>
              <a:defRPr sz="2600">
                <a:solidFill>
                  <a:schemeClr val="tx1"/>
                </a:solidFill>
                <a:latin typeface="+mn-lt"/>
              </a:defRPr>
            </a:lvl7pPr>
            <a:lvl8pPr marL="3429000" indent="-228600" algn="l" rtl="0" fontAlgn="base">
              <a:lnSpc>
                <a:spcPct val="90000"/>
              </a:lnSpc>
              <a:spcBef>
                <a:spcPct val="40000"/>
              </a:spcBef>
              <a:spcAft>
                <a:spcPct val="0"/>
              </a:spcAft>
              <a:buClr>
                <a:srgbClr val="6699CC"/>
              </a:buClr>
              <a:buFont typeface="Times New Roman" pitchFamily="18" charset="0"/>
              <a:buChar char="•"/>
              <a:defRPr sz="2600">
                <a:solidFill>
                  <a:schemeClr val="tx1"/>
                </a:solidFill>
                <a:latin typeface="+mn-lt"/>
              </a:defRPr>
            </a:lvl8pPr>
            <a:lvl9pPr marL="3886200" indent="-228600" algn="l" rtl="0" fontAlgn="base">
              <a:lnSpc>
                <a:spcPct val="90000"/>
              </a:lnSpc>
              <a:spcBef>
                <a:spcPct val="40000"/>
              </a:spcBef>
              <a:spcAft>
                <a:spcPct val="0"/>
              </a:spcAft>
              <a:buClr>
                <a:srgbClr val="6699CC"/>
              </a:buClr>
              <a:buFont typeface="Times New Roman" pitchFamily="18" charset="0"/>
              <a:buChar char="•"/>
              <a:defRPr sz="2600">
                <a:solidFill>
                  <a:schemeClr val="tx1"/>
                </a:solidFill>
                <a:latin typeface="+mn-lt"/>
              </a:defRPr>
            </a:lvl9pPr>
          </a:lstStyle>
          <a:p>
            <a:pPr marL="609600" indent="-609600" algn="justLow">
              <a:buClr>
                <a:schemeClr val="tx1"/>
              </a:buClr>
              <a:buFont typeface="Wingdings" pitchFamily="2" charset="2"/>
              <a:buChar char="§"/>
              <a:defRPr/>
            </a:pPr>
            <a:r>
              <a:rPr lang="en-US" sz="3200" kern="0" dirty="0">
                <a:solidFill>
                  <a:schemeClr val="tx1"/>
                </a:solidFill>
                <a:cs typeface="Tahoma" pitchFamily="34" charset="0"/>
              </a:rPr>
              <a:t>Principle</a:t>
            </a:r>
          </a:p>
          <a:p>
            <a:pPr marL="990600" lvl="1" indent="-533400" algn="justLow">
              <a:buFont typeface="Wingdings" pitchFamily="2" charset="2"/>
              <a:buChar char="§"/>
              <a:defRPr/>
            </a:pPr>
            <a:r>
              <a:rPr lang="en-US" sz="3200" kern="0" dirty="0">
                <a:solidFill>
                  <a:schemeClr val="tx1"/>
                </a:solidFill>
                <a:cs typeface="Tahoma" pitchFamily="34" charset="0"/>
              </a:rPr>
              <a:t>Certain microorganisms can metabolize </a:t>
            </a:r>
            <a:r>
              <a:rPr lang="en-US" sz="3200" kern="0" dirty="0">
                <a:solidFill>
                  <a:srgbClr val="FF00FF"/>
                </a:solidFill>
                <a:cs typeface="Tahoma" pitchFamily="34" charset="0"/>
              </a:rPr>
              <a:t>tryptophan</a:t>
            </a:r>
            <a:r>
              <a:rPr lang="en-US" sz="3200" kern="0" dirty="0">
                <a:solidFill>
                  <a:srgbClr val="7030A0"/>
                </a:solidFill>
                <a:cs typeface="Tahoma" pitchFamily="34" charset="0"/>
              </a:rPr>
              <a:t> </a:t>
            </a:r>
            <a:r>
              <a:rPr lang="en-US" sz="3200" kern="0" dirty="0">
                <a:solidFill>
                  <a:schemeClr val="tx1"/>
                </a:solidFill>
                <a:cs typeface="Tahoma" pitchFamily="34" charset="0"/>
              </a:rPr>
              <a:t>by </a:t>
            </a:r>
            <a:r>
              <a:rPr lang="en-US" sz="3200" kern="0" dirty="0">
                <a:solidFill>
                  <a:srgbClr val="B503ED"/>
                </a:solidFill>
                <a:cs typeface="Tahoma" pitchFamily="34" charset="0"/>
              </a:rPr>
              <a:t>tryptophanase</a:t>
            </a:r>
          </a:p>
          <a:p>
            <a:pPr marL="990600" lvl="1" indent="-533400" algn="justLow">
              <a:buFont typeface="Wingdings" pitchFamily="2" charset="2"/>
              <a:buChar char="§"/>
              <a:defRPr/>
            </a:pPr>
            <a:r>
              <a:rPr lang="en-US" sz="3200" kern="0" dirty="0">
                <a:solidFill>
                  <a:schemeClr val="tx1"/>
                </a:solidFill>
                <a:cs typeface="Tahoma" pitchFamily="34" charset="0"/>
              </a:rPr>
              <a:t>The enzymatic degradation leads to the formation of pyruvic acid</a:t>
            </a:r>
            <a:r>
              <a:rPr lang="en-US" sz="3200" kern="0" dirty="0">
                <a:solidFill>
                  <a:srgbClr val="7030A0"/>
                </a:solidFill>
                <a:cs typeface="Tahoma" pitchFamily="34" charset="0"/>
              </a:rPr>
              <a:t>, </a:t>
            </a:r>
            <a:r>
              <a:rPr lang="en-US" sz="3200" kern="0" dirty="0">
                <a:solidFill>
                  <a:srgbClr val="B503ED"/>
                </a:solidFill>
                <a:cs typeface="Tahoma" pitchFamily="34" charset="0"/>
              </a:rPr>
              <a:t>indole</a:t>
            </a:r>
            <a:r>
              <a:rPr lang="en-US" sz="3200" kern="0" dirty="0">
                <a:solidFill>
                  <a:srgbClr val="7030A0"/>
                </a:solidFill>
                <a:cs typeface="Tahoma" pitchFamily="34" charset="0"/>
              </a:rPr>
              <a:t> </a:t>
            </a:r>
            <a:r>
              <a:rPr lang="en-US" sz="3200" kern="0" dirty="0">
                <a:solidFill>
                  <a:schemeClr val="tx1"/>
                </a:solidFill>
                <a:cs typeface="Tahoma" pitchFamily="34" charset="0"/>
              </a:rPr>
              <a:t>and</a:t>
            </a:r>
            <a:r>
              <a:rPr lang="en-US" sz="3200" kern="0" dirty="0">
                <a:solidFill>
                  <a:srgbClr val="7030A0"/>
                </a:solidFill>
                <a:cs typeface="Tahoma" pitchFamily="34" charset="0"/>
              </a:rPr>
              <a:t> ammonia</a:t>
            </a:r>
          </a:p>
          <a:p>
            <a:pPr marL="990600" lvl="1" indent="-533400" algn="justLow">
              <a:buFont typeface="Wingdings" pitchFamily="2" charset="2"/>
              <a:buChar char="§"/>
              <a:defRPr/>
            </a:pPr>
            <a:r>
              <a:rPr lang="en-US" sz="3200" kern="0" dirty="0">
                <a:solidFill>
                  <a:schemeClr val="tx1"/>
                </a:solidFill>
                <a:cs typeface="Tahoma" pitchFamily="34" charset="0"/>
              </a:rPr>
              <a:t>The presence of indole is detected by addition of </a:t>
            </a:r>
            <a:r>
              <a:rPr lang="en-US" sz="3200" kern="0" dirty="0">
                <a:solidFill>
                  <a:srgbClr val="7030A0"/>
                </a:solidFill>
                <a:cs typeface="Tahoma" pitchFamily="34" charset="0"/>
              </a:rPr>
              <a:t>Kovac's reagent.</a:t>
            </a:r>
          </a:p>
        </p:txBody>
      </p:sp>
      <p:sp>
        <p:nvSpPr>
          <p:cNvPr id="6" name="Text Box 4">
            <a:extLst>
              <a:ext uri="{FF2B5EF4-FFF2-40B4-BE49-F238E27FC236}">
                <a16:creationId xmlns:a16="http://schemas.microsoft.com/office/drawing/2014/main" xmlns="" id="{42914EB8-FB22-4EEE-849F-7D383AB7F327}"/>
              </a:ext>
            </a:extLst>
          </p:cNvPr>
          <p:cNvSpPr txBox="1">
            <a:spLocks noChangeArrowheads="1"/>
          </p:cNvSpPr>
          <p:nvPr/>
        </p:nvSpPr>
        <p:spPr bwMode="auto">
          <a:xfrm>
            <a:off x="969959" y="4852768"/>
            <a:ext cx="234391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800" dirty="0" err="1">
                <a:solidFill>
                  <a:srgbClr val="7030A0"/>
                </a:solidFill>
                <a:latin typeface="Comic Sans MS" panose="030F0702030302020204" pitchFamily="66" charset="0"/>
              </a:rPr>
              <a:t>Tryptophane</a:t>
            </a:r>
            <a:endParaRPr lang="en-US" altLang="en-US" sz="2800" dirty="0">
              <a:solidFill>
                <a:srgbClr val="7030A0"/>
              </a:solidFill>
              <a:latin typeface="Comic Sans MS" panose="030F0702030302020204" pitchFamily="66" charset="0"/>
            </a:endParaRPr>
          </a:p>
          <a:p>
            <a:pPr eaLnBrk="0" fontAlgn="base" hangingPunct="0">
              <a:spcBef>
                <a:spcPct val="0"/>
              </a:spcBef>
              <a:spcAft>
                <a:spcPct val="0"/>
              </a:spcAft>
            </a:pPr>
            <a:r>
              <a:rPr lang="en-US" altLang="en-US" sz="2800" dirty="0">
                <a:solidFill>
                  <a:srgbClr val="7030A0"/>
                </a:solidFill>
                <a:latin typeface="Comic Sans MS" panose="030F0702030302020204" pitchFamily="66" charset="0"/>
              </a:rPr>
              <a:t>amino acids</a:t>
            </a:r>
          </a:p>
        </p:txBody>
      </p:sp>
      <p:sp>
        <p:nvSpPr>
          <p:cNvPr id="7" name="Line 5">
            <a:extLst>
              <a:ext uri="{FF2B5EF4-FFF2-40B4-BE49-F238E27FC236}">
                <a16:creationId xmlns:a16="http://schemas.microsoft.com/office/drawing/2014/main" xmlns="" id="{612FCD6A-CD9F-49E1-A9BD-DCE1EFCF89AE}"/>
              </a:ext>
            </a:extLst>
          </p:cNvPr>
          <p:cNvSpPr>
            <a:spLocks noChangeShapeType="1"/>
          </p:cNvSpPr>
          <p:nvPr/>
        </p:nvSpPr>
        <p:spPr bwMode="auto">
          <a:xfrm>
            <a:off x="3387007" y="5373688"/>
            <a:ext cx="2305050" cy="0"/>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1" i="1"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8" name="Text Box 6">
            <a:extLst>
              <a:ext uri="{FF2B5EF4-FFF2-40B4-BE49-F238E27FC236}">
                <a16:creationId xmlns:a16="http://schemas.microsoft.com/office/drawing/2014/main" xmlns="" id="{F19369B3-4CF2-428B-8FBA-E02123A8319C}"/>
              </a:ext>
            </a:extLst>
          </p:cNvPr>
          <p:cNvSpPr txBox="1">
            <a:spLocks noChangeArrowheads="1"/>
          </p:cNvSpPr>
          <p:nvPr/>
        </p:nvSpPr>
        <p:spPr bwMode="auto">
          <a:xfrm>
            <a:off x="3313982" y="4903788"/>
            <a:ext cx="2585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a:solidFill>
                  <a:srgbClr val="FF00FF"/>
                </a:solidFill>
                <a:latin typeface="Tahoma" panose="020B0604030504040204" pitchFamily="34" charset="0"/>
              </a:rPr>
              <a:t>Tryptophanase </a:t>
            </a:r>
          </a:p>
        </p:txBody>
      </p:sp>
      <p:sp>
        <p:nvSpPr>
          <p:cNvPr id="9" name="Line 8">
            <a:extLst>
              <a:ext uri="{FF2B5EF4-FFF2-40B4-BE49-F238E27FC236}">
                <a16:creationId xmlns:a16="http://schemas.microsoft.com/office/drawing/2014/main" xmlns="" id="{7FC985AC-C991-437A-A53F-54CD9E625827}"/>
              </a:ext>
            </a:extLst>
          </p:cNvPr>
          <p:cNvSpPr>
            <a:spLocks noChangeShapeType="1"/>
          </p:cNvSpPr>
          <p:nvPr/>
        </p:nvSpPr>
        <p:spPr bwMode="auto">
          <a:xfrm>
            <a:off x="6268319" y="5589588"/>
            <a:ext cx="0" cy="576262"/>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1" i="1"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0" name="Text Box 9">
            <a:extLst>
              <a:ext uri="{FF2B5EF4-FFF2-40B4-BE49-F238E27FC236}">
                <a16:creationId xmlns:a16="http://schemas.microsoft.com/office/drawing/2014/main" xmlns="" id="{83707D88-3DF4-4E49-8C60-66DA1CF631D7}"/>
              </a:ext>
            </a:extLst>
          </p:cNvPr>
          <p:cNvSpPr txBox="1">
            <a:spLocks noChangeArrowheads="1"/>
          </p:cNvSpPr>
          <p:nvPr/>
        </p:nvSpPr>
        <p:spPr bwMode="auto">
          <a:xfrm>
            <a:off x="6555657" y="5583238"/>
            <a:ext cx="2398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b="1" i="1" u="none" strike="noStrike" kern="0" cap="none" spc="0" normalizeH="0" baseline="0" noProof="0">
                <a:ln>
                  <a:noFill/>
                </a:ln>
                <a:solidFill>
                  <a:srgbClr val="009900"/>
                </a:solidFill>
                <a:effectLst/>
                <a:uLnTx/>
                <a:uFillTx/>
                <a:latin typeface="Times New Roman" panose="02020603050405020304" pitchFamily="18" charset="0"/>
              </a:rPr>
              <a:t>Kovac’s Reagent</a:t>
            </a:r>
          </a:p>
        </p:txBody>
      </p:sp>
      <p:sp>
        <p:nvSpPr>
          <p:cNvPr id="11" name="Text Box 10">
            <a:extLst>
              <a:ext uri="{FF2B5EF4-FFF2-40B4-BE49-F238E27FC236}">
                <a16:creationId xmlns:a16="http://schemas.microsoft.com/office/drawing/2014/main" xmlns="" id="{7BB068F2-91B0-41F0-A3AD-1D90EFE11715}"/>
              </a:ext>
            </a:extLst>
          </p:cNvPr>
          <p:cNvSpPr txBox="1">
            <a:spLocks noChangeArrowheads="1"/>
          </p:cNvSpPr>
          <p:nvPr/>
        </p:nvSpPr>
        <p:spPr bwMode="auto">
          <a:xfrm>
            <a:off x="4250607" y="6230938"/>
            <a:ext cx="4567276" cy="46166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b="1" i="1" u="none" strike="noStrike" kern="0" cap="none" spc="0" normalizeH="0" baseline="0" noProof="0">
                <a:ln>
                  <a:noFill/>
                </a:ln>
                <a:solidFill>
                  <a:srgbClr val="FF00FF"/>
                </a:solidFill>
                <a:effectLst/>
                <a:uLnTx/>
                <a:uFillTx/>
                <a:latin typeface="Times New Roman" panose="02020603050405020304" pitchFamily="18" charset="0"/>
              </a:rPr>
              <a:t>Red color in upper organic layer`</a:t>
            </a:r>
          </a:p>
        </p:txBody>
      </p:sp>
      <p:sp>
        <p:nvSpPr>
          <p:cNvPr id="13" name="Text Box 7">
            <a:extLst>
              <a:ext uri="{FF2B5EF4-FFF2-40B4-BE49-F238E27FC236}">
                <a16:creationId xmlns:a16="http://schemas.microsoft.com/office/drawing/2014/main" xmlns="" id="{1C897453-CBFD-408A-9EAA-41BB5CCEBE9F}"/>
              </a:ext>
            </a:extLst>
          </p:cNvPr>
          <p:cNvSpPr txBox="1">
            <a:spLocks noChangeArrowheads="1"/>
          </p:cNvSpPr>
          <p:nvPr/>
        </p:nvSpPr>
        <p:spPr bwMode="auto">
          <a:xfrm>
            <a:off x="5682532" y="5108575"/>
            <a:ext cx="51491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800" dirty="0">
                <a:solidFill>
                  <a:srgbClr val="FF00FF"/>
                </a:solidFill>
                <a:latin typeface="Comic Sans MS" panose="030F0702030302020204" pitchFamily="66" charset="0"/>
              </a:rPr>
              <a:t>Indole</a:t>
            </a:r>
            <a:r>
              <a:rPr lang="en-US" altLang="en-US" sz="2800" dirty="0">
                <a:solidFill>
                  <a:srgbClr val="000000"/>
                </a:solidFill>
                <a:latin typeface="Tahoma" panose="020B0604030504040204" pitchFamily="34" charset="0"/>
              </a:rPr>
              <a:t> + </a:t>
            </a:r>
            <a:r>
              <a:rPr lang="en-US" altLang="en-US" sz="2800" dirty="0">
                <a:solidFill>
                  <a:srgbClr val="7030A0"/>
                </a:solidFill>
                <a:latin typeface="Comic Sans MS" panose="030F0702030302020204" pitchFamily="66" charset="0"/>
              </a:rPr>
              <a:t>Pyruvic acid + NH3</a:t>
            </a:r>
          </a:p>
        </p:txBody>
      </p:sp>
    </p:spTree>
    <p:extLst>
      <p:ext uri="{BB962C8B-B14F-4D97-AF65-F5344CB8AC3E}">
        <p14:creationId xmlns:p14="http://schemas.microsoft.com/office/powerpoint/2010/main" val="4144741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ndolea">
            <a:extLst>
              <a:ext uri="{FF2B5EF4-FFF2-40B4-BE49-F238E27FC236}">
                <a16:creationId xmlns:a16="http://schemas.microsoft.com/office/drawing/2014/main" xmlns="" id="{21751919-DADC-4776-AAC7-92F6E82C6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273" y="2163474"/>
            <a:ext cx="5049549" cy="38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
            <a:extLst>
              <a:ext uri="{FF2B5EF4-FFF2-40B4-BE49-F238E27FC236}">
                <a16:creationId xmlns:a16="http://schemas.microsoft.com/office/drawing/2014/main" xmlns="" id="{FFE840DD-9472-4F2A-88CD-4E3A023530E3}"/>
              </a:ext>
            </a:extLst>
          </p:cNvPr>
          <p:cNvSpPr>
            <a:spLocks noChangeShapeType="1"/>
          </p:cNvSpPr>
          <p:nvPr/>
        </p:nvSpPr>
        <p:spPr bwMode="auto">
          <a:xfrm flipV="1">
            <a:off x="6668070" y="1803111"/>
            <a:ext cx="0" cy="17272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b="1" i="1">
              <a:solidFill>
                <a:srgbClr val="000000"/>
              </a:solidFill>
              <a:latin typeface="Times New Roman" panose="02020603050405020304" pitchFamily="18" charset="0"/>
            </a:endParaRPr>
          </a:p>
        </p:txBody>
      </p:sp>
      <p:sp>
        <p:nvSpPr>
          <p:cNvPr id="6" name="Text Box 6">
            <a:extLst>
              <a:ext uri="{FF2B5EF4-FFF2-40B4-BE49-F238E27FC236}">
                <a16:creationId xmlns:a16="http://schemas.microsoft.com/office/drawing/2014/main" xmlns="" id="{0CAAA389-94B4-4583-BE0A-A4157EA8487C}"/>
              </a:ext>
            </a:extLst>
          </p:cNvPr>
          <p:cNvSpPr txBox="1">
            <a:spLocks noChangeArrowheads="1"/>
          </p:cNvSpPr>
          <p:nvPr/>
        </p:nvSpPr>
        <p:spPr bwMode="auto">
          <a:xfrm>
            <a:off x="5939397" y="1015344"/>
            <a:ext cx="28918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dirty="0">
                <a:solidFill>
                  <a:srgbClr val="7030A0"/>
                </a:solidFill>
                <a:latin typeface="Comic Sans MS" panose="030F0702030302020204" pitchFamily="66" charset="0"/>
              </a:rPr>
              <a:t>Positive test</a:t>
            </a:r>
          </a:p>
          <a:p>
            <a:pPr eaLnBrk="0" fontAlgn="base" hangingPunct="0">
              <a:spcBef>
                <a:spcPct val="0"/>
              </a:spcBef>
              <a:spcAft>
                <a:spcPct val="0"/>
              </a:spcAft>
            </a:pPr>
            <a:r>
              <a:rPr lang="en-US" altLang="en-US" dirty="0">
                <a:solidFill>
                  <a:srgbClr val="7030A0"/>
                </a:solidFill>
                <a:latin typeface="Comic Sans MS" panose="030F0702030302020204" pitchFamily="66" charset="0"/>
              </a:rPr>
              <a:t>e.g. E. coli</a:t>
            </a:r>
          </a:p>
        </p:txBody>
      </p:sp>
      <p:sp>
        <p:nvSpPr>
          <p:cNvPr id="7" name="Line 7">
            <a:extLst>
              <a:ext uri="{FF2B5EF4-FFF2-40B4-BE49-F238E27FC236}">
                <a16:creationId xmlns:a16="http://schemas.microsoft.com/office/drawing/2014/main" xmlns="" id="{F027B2C8-136E-41E8-BD8C-B55236EC3522}"/>
              </a:ext>
            </a:extLst>
          </p:cNvPr>
          <p:cNvSpPr>
            <a:spLocks noChangeShapeType="1"/>
          </p:cNvSpPr>
          <p:nvPr/>
        </p:nvSpPr>
        <p:spPr bwMode="auto">
          <a:xfrm flipH="1" flipV="1">
            <a:off x="4806657" y="1766598"/>
            <a:ext cx="1" cy="1979611"/>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b="1" i="1">
              <a:solidFill>
                <a:srgbClr val="000000"/>
              </a:solidFill>
              <a:latin typeface="Times New Roman" panose="02020603050405020304" pitchFamily="18" charset="0"/>
            </a:endParaRPr>
          </a:p>
        </p:txBody>
      </p:sp>
      <p:sp>
        <p:nvSpPr>
          <p:cNvPr id="8" name="Text Box 8">
            <a:extLst>
              <a:ext uri="{FF2B5EF4-FFF2-40B4-BE49-F238E27FC236}">
                <a16:creationId xmlns:a16="http://schemas.microsoft.com/office/drawing/2014/main" xmlns="" id="{44A6597E-6BF5-4ABA-AACB-36512BBA62A0}"/>
              </a:ext>
            </a:extLst>
          </p:cNvPr>
          <p:cNvSpPr txBox="1">
            <a:spLocks noChangeArrowheads="1"/>
          </p:cNvSpPr>
          <p:nvPr/>
        </p:nvSpPr>
        <p:spPr bwMode="auto">
          <a:xfrm>
            <a:off x="3185765" y="1015344"/>
            <a:ext cx="32417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dirty="0">
                <a:solidFill>
                  <a:srgbClr val="7030A0"/>
                </a:solidFill>
                <a:latin typeface="Comic Sans MS" panose="030F0702030302020204" pitchFamily="66" charset="0"/>
              </a:rPr>
              <a:t>Negative test</a:t>
            </a:r>
          </a:p>
          <a:p>
            <a:pPr eaLnBrk="0" fontAlgn="base" hangingPunct="0">
              <a:spcBef>
                <a:spcPct val="0"/>
              </a:spcBef>
              <a:spcAft>
                <a:spcPct val="0"/>
              </a:spcAft>
            </a:pPr>
            <a:r>
              <a:rPr lang="en-US" altLang="en-US" dirty="0">
                <a:solidFill>
                  <a:srgbClr val="7030A0"/>
                </a:solidFill>
                <a:latin typeface="Comic Sans MS" panose="030F0702030302020204" pitchFamily="66" charset="0"/>
              </a:rPr>
              <a:t>e.g. Klebsiella</a:t>
            </a:r>
          </a:p>
        </p:txBody>
      </p:sp>
    </p:spTree>
    <p:extLst>
      <p:ext uri="{BB962C8B-B14F-4D97-AF65-F5344CB8AC3E}">
        <p14:creationId xmlns:p14="http://schemas.microsoft.com/office/powerpoint/2010/main" val="3577596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C661B67-0521-43E0-90EC-B83F1A757DF8}"/>
              </a:ext>
            </a:extLst>
          </p:cNvPr>
          <p:cNvSpPr/>
          <p:nvPr/>
        </p:nvSpPr>
        <p:spPr>
          <a:xfrm>
            <a:off x="312749" y="196334"/>
            <a:ext cx="8453020" cy="646331"/>
          </a:xfrm>
          <a:prstGeom prst="rect">
            <a:avLst/>
          </a:prstGeom>
        </p:spPr>
        <p:txBody>
          <a:bodyPr wrap="none">
            <a:spAutoFit/>
          </a:bodyPr>
          <a:lstStyle/>
          <a:p>
            <a:r>
              <a:rPr lang="en-US" altLang="en-US" sz="3600" b="1" dirty="0">
                <a:solidFill>
                  <a:srgbClr val="FF0000"/>
                </a:solidFill>
              </a:rPr>
              <a:t>Methyl Red-Voges Proskauer (MR-VP) Tests</a:t>
            </a:r>
            <a:endParaRPr lang="en-US" sz="3600" b="1" dirty="0">
              <a:solidFill>
                <a:srgbClr val="FF0000"/>
              </a:solidFill>
            </a:endParaRPr>
          </a:p>
        </p:txBody>
      </p:sp>
      <p:sp>
        <p:nvSpPr>
          <p:cNvPr id="60" name="Text Box 9">
            <a:extLst>
              <a:ext uri="{FF2B5EF4-FFF2-40B4-BE49-F238E27FC236}">
                <a16:creationId xmlns:a16="http://schemas.microsoft.com/office/drawing/2014/main" xmlns="" id="{4981341E-986D-43D4-B6CF-75D0BCB54104}"/>
              </a:ext>
            </a:extLst>
          </p:cNvPr>
          <p:cNvSpPr txBox="1">
            <a:spLocks noChangeArrowheads="1"/>
          </p:cNvSpPr>
          <p:nvPr/>
        </p:nvSpPr>
        <p:spPr bwMode="auto">
          <a:xfrm>
            <a:off x="5372851" y="1268413"/>
            <a:ext cx="1460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800">
                <a:solidFill>
                  <a:srgbClr val="7030A0"/>
                </a:solidFill>
                <a:latin typeface="Comic Sans MS" panose="030F0702030302020204" pitchFamily="66" charset="0"/>
              </a:rPr>
              <a:t>Glucose</a:t>
            </a:r>
          </a:p>
        </p:txBody>
      </p:sp>
      <p:sp>
        <p:nvSpPr>
          <p:cNvPr id="61" name="Text Box 11">
            <a:extLst>
              <a:ext uri="{FF2B5EF4-FFF2-40B4-BE49-F238E27FC236}">
                <a16:creationId xmlns:a16="http://schemas.microsoft.com/office/drawing/2014/main" xmlns="" id="{ADC509AB-53ED-4CF0-9531-CACD265BE072}"/>
              </a:ext>
            </a:extLst>
          </p:cNvPr>
          <p:cNvSpPr txBox="1">
            <a:spLocks noChangeArrowheads="1"/>
          </p:cNvSpPr>
          <p:nvPr/>
        </p:nvSpPr>
        <p:spPr bwMode="auto">
          <a:xfrm>
            <a:off x="1345363" y="2587330"/>
            <a:ext cx="27959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800" dirty="0">
                <a:solidFill>
                  <a:srgbClr val="7030A0"/>
                </a:solidFill>
                <a:latin typeface="Comic Sans MS" panose="030F0702030302020204" pitchFamily="66" charset="0"/>
              </a:rPr>
              <a:t>Acidic pathway</a:t>
            </a:r>
          </a:p>
        </p:txBody>
      </p:sp>
      <p:sp>
        <p:nvSpPr>
          <p:cNvPr id="62" name="Text Box 12">
            <a:extLst>
              <a:ext uri="{FF2B5EF4-FFF2-40B4-BE49-F238E27FC236}">
                <a16:creationId xmlns:a16="http://schemas.microsoft.com/office/drawing/2014/main" xmlns="" id="{E7124418-CEA7-4680-8674-DAA8E13E2B9D}"/>
              </a:ext>
            </a:extLst>
          </p:cNvPr>
          <p:cNvSpPr txBox="1">
            <a:spLocks noChangeArrowheads="1"/>
          </p:cNvSpPr>
          <p:nvPr/>
        </p:nvSpPr>
        <p:spPr bwMode="auto">
          <a:xfrm>
            <a:off x="1290531" y="4131469"/>
            <a:ext cx="25923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dirty="0">
                <a:solidFill>
                  <a:srgbClr val="7030A0"/>
                </a:solidFill>
                <a:latin typeface="Comic Sans MS" panose="030F0702030302020204" pitchFamily="66" charset="0"/>
              </a:rPr>
              <a:t>Mixed acids </a:t>
            </a:r>
          </a:p>
          <a:p>
            <a:pPr eaLnBrk="0" fontAlgn="base" hangingPunct="0">
              <a:spcBef>
                <a:spcPct val="0"/>
              </a:spcBef>
              <a:spcAft>
                <a:spcPct val="0"/>
              </a:spcAft>
            </a:pPr>
            <a:r>
              <a:rPr lang="en-US" altLang="en-US" dirty="0">
                <a:solidFill>
                  <a:srgbClr val="7030A0"/>
                </a:solidFill>
                <a:latin typeface="Comic Sans MS" panose="030F0702030302020204" pitchFamily="66" charset="0"/>
                <a:sym typeface="Wingdings" panose="05000000000000000000" pitchFamily="2" charset="2"/>
              </a:rPr>
              <a:t> </a:t>
            </a:r>
            <a:r>
              <a:rPr lang="en-US" altLang="en-US" dirty="0">
                <a:solidFill>
                  <a:srgbClr val="7030A0"/>
                </a:solidFill>
                <a:latin typeface="Comic Sans MS" panose="030F0702030302020204" pitchFamily="66" charset="0"/>
              </a:rPr>
              <a:t>pH less than 4.4</a:t>
            </a:r>
          </a:p>
        </p:txBody>
      </p:sp>
      <p:sp>
        <p:nvSpPr>
          <p:cNvPr id="63" name="Line 13">
            <a:extLst>
              <a:ext uri="{FF2B5EF4-FFF2-40B4-BE49-F238E27FC236}">
                <a16:creationId xmlns:a16="http://schemas.microsoft.com/office/drawing/2014/main" xmlns="" id="{9181A707-72E1-4AD7-A321-3416E6C660DF}"/>
              </a:ext>
            </a:extLst>
          </p:cNvPr>
          <p:cNvSpPr>
            <a:spLocks noChangeShapeType="1"/>
          </p:cNvSpPr>
          <p:nvPr/>
        </p:nvSpPr>
        <p:spPr bwMode="auto">
          <a:xfrm>
            <a:off x="2210551" y="5084763"/>
            <a:ext cx="0" cy="107950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b="1" i="1">
              <a:solidFill>
                <a:srgbClr val="000000"/>
              </a:solidFill>
              <a:latin typeface="Times New Roman" panose="02020603050405020304" pitchFamily="18" charset="0"/>
            </a:endParaRPr>
          </a:p>
        </p:txBody>
      </p:sp>
      <p:sp>
        <p:nvSpPr>
          <p:cNvPr id="64" name="Text Box 14">
            <a:extLst>
              <a:ext uri="{FF2B5EF4-FFF2-40B4-BE49-F238E27FC236}">
                <a16:creationId xmlns:a16="http://schemas.microsoft.com/office/drawing/2014/main" xmlns="" id="{4E92AD4D-EED0-4A59-881E-8F39517EF010}"/>
              </a:ext>
            </a:extLst>
          </p:cNvPr>
          <p:cNvSpPr txBox="1">
            <a:spLocks noChangeArrowheads="1"/>
          </p:cNvSpPr>
          <p:nvPr/>
        </p:nvSpPr>
        <p:spPr bwMode="auto">
          <a:xfrm>
            <a:off x="2392146" y="5229225"/>
            <a:ext cx="13452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srgbClr val="FF0000"/>
                </a:solidFill>
                <a:effectLst/>
                <a:uLnTx/>
                <a:uFillTx/>
                <a:latin typeface="Times New Roman" panose="02020603050405020304" pitchFamily="18" charset="0"/>
              </a:rPr>
              <a:t>Methyl Red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srgbClr val="FF0000"/>
                </a:solidFill>
                <a:effectLst/>
                <a:uLnTx/>
                <a:uFillTx/>
                <a:latin typeface="Times New Roman" panose="02020603050405020304" pitchFamily="18" charset="0"/>
              </a:rPr>
              <a:t>indicator </a:t>
            </a:r>
          </a:p>
        </p:txBody>
      </p:sp>
      <p:sp>
        <p:nvSpPr>
          <p:cNvPr id="65" name="Text Box 15">
            <a:extLst>
              <a:ext uri="{FF2B5EF4-FFF2-40B4-BE49-F238E27FC236}">
                <a16:creationId xmlns:a16="http://schemas.microsoft.com/office/drawing/2014/main" xmlns="" id="{5C7DE5B2-0E9E-4E49-88BF-D52A1BE333D9}"/>
              </a:ext>
            </a:extLst>
          </p:cNvPr>
          <p:cNvSpPr txBox="1">
            <a:spLocks noChangeArrowheads="1"/>
          </p:cNvSpPr>
          <p:nvPr/>
        </p:nvSpPr>
        <p:spPr bwMode="auto">
          <a:xfrm>
            <a:off x="1562851" y="6211888"/>
            <a:ext cx="158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a:solidFill>
                  <a:srgbClr val="7030A0"/>
                </a:solidFill>
                <a:latin typeface="Comic Sans MS" panose="030F0702030302020204" pitchFamily="66" charset="0"/>
              </a:rPr>
              <a:t>Red color</a:t>
            </a:r>
          </a:p>
        </p:txBody>
      </p:sp>
      <p:sp>
        <p:nvSpPr>
          <p:cNvPr id="66" name="Text Box 16">
            <a:extLst>
              <a:ext uri="{FF2B5EF4-FFF2-40B4-BE49-F238E27FC236}">
                <a16:creationId xmlns:a16="http://schemas.microsoft.com/office/drawing/2014/main" xmlns="" id="{99908E1C-172C-4FCC-ABDC-A3131A6EDEA2}"/>
              </a:ext>
            </a:extLst>
          </p:cNvPr>
          <p:cNvSpPr txBox="1">
            <a:spLocks noChangeArrowheads="1"/>
          </p:cNvSpPr>
          <p:nvPr/>
        </p:nvSpPr>
        <p:spPr bwMode="auto">
          <a:xfrm>
            <a:off x="1489826" y="1219200"/>
            <a:ext cx="1816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800">
                <a:solidFill>
                  <a:srgbClr val="FF00FF"/>
                </a:solidFill>
                <a:latin typeface="Comic Sans MS" panose="030F0702030302020204" pitchFamily="66" charset="0"/>
              </a:rPr>
              <a:t>Principle</a:t>
            </a:r>
          </a:p>
        </p:txBody>
      </p:sp>
      <p:sp>
        <p:nvSpPr>
          <p:cNvPr id="67" name="Line 17">
            <a:extLst>
              <a:ext uri="{FF2B5EF4-FFF2-40B4-BE49-F238E27FC236}">
                <a16:creationId xmlns:a16="http://schemas.microsoft.com/office/drawing/2014/main" xmlns="" id="{06D66E97-61C0-4553-A754-834A694AB514}"/>
              </a:ext>
            </a:extLst>
          </p:cNvPr>
          <p:cNvSpPr>
            <a:spLocks noChangeShapeType="1"/>
          </p:cNvSpPr>
          <p:nvPr/>
        </p:nvSpPr>
        <p:spPr bwMode="auto">
          <a:xfrm>
            <a:off x="2497888" y="3284538"/>
            <a:ext cx="0" cy="86360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b="1" i="1">
              <a:solidFill>
                <a:srgbClr val="000000"/>
              </a:solidFill>
              <a:latin typeface="Times New Roman" panose="02020603050405020304" pitchFamily="18" charset="0"/>
            </a:endParaRPr>
          </a:p>
        </p:txBody>
      </p:sp>
      <p:sp>
        <p:nvSpPr>
          <p:cNvPr id="68" name="Line 20">
            <a:extLst>
              <a:ext uri="{FF2B5EF4-FFF2-40B4-BE49-F238E27FC236}">
                <a16:creationId xmlns:a16="http://schemas.microsoft.com/office/drawing/2014/main" xmlns="" id="{B98B38EA-DE0B-4C55-B7DE-C7E3FF40A687}"/>
              </a:ext>
            </a:extLst>
          </p:cNvPr>
          <p:cNvSpPr>
            <a:spLocks noChangeShapeType="1"/>
          </p:cNvSpPr>
          <p:nvPr/>
        </p:nvSpPr>
        <p:spPr bwMode="auto">
          <a:xfrm flipV="1">
            <a:off x="3145588" y="6429554"/>
            <a:ext cx="526757" cy="23634"/>
          </a:xfrm>
          <a:prstGeom prst="line">
            <a:avLst/>
          </a:prstGeom>
          <a:noFill/>
          <a:ln w="76200">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b="1" i="1">
              <a:solidFill>
                <a:srgbClr val="000000"/>
              </a:solidFill>
              <a:latin typeface="Times New Roman" panose="02020603050405020304" pitchFamily="18" charset="0"/>
            </a:endParaRPr>
          </a:p>
        </p:txBody>
      </p:sp>
      <p:sp>
        <p:nvSpPr>
          <p:cNvPr id="69" name="Text Box 21">
            <a:extLst>
              <a:ext uri="{FF2B5EF4-FFF2-40B4-BE49-F238E27FC236}">
                <a16:creationId xmlns:a16="http://schemas.microsoft.com/office/drawing/2014/main" xmlns="" id="{AE8EA51E-33EB-44A4-91D0-077C87FC1AF7}"/>
              </a:ext>
            </a:extLst>
          </p:cNvPr>
          <p:cNvSpPr txBox="1">
            <a:spLocks noChangeArrowheads="1"/>
          </p:cNvSpPr>
          <p:nvPr/>
        </p:nvSpPr>
        <p:spPr bwMode="auto">
          <a:xfrm>
            <a:off x="3672345" y="6040438"/>
            <a:ext cx="16081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000">
                <a:solidFill>
                  <a:srgbClr val="FF00FF"/>
                </a:solidFill>
                <a:latin typeface="Comic Sans MS" panose="030F0702030302020204" pitchFamily="66" charset="0"/>
              </a:rPr>
              <a:t>MR positive</a:t>
            </a:r>
          </a:p>
          <a:p>
            <a:pPr eaLnBrk="0" fontAlgn="base" hangingPunct="0">
              <a:spcBef>
                <a:spcPct val="0"/>
              </a:spcBef>
              <a:spcAft>
                <a:spcPct val="0"/>
              </a:spcAft>
            </a:pPr>
            <a:r>
              <a:rPr lang="en-US" altLang="en-US" sz="2000">
                <a:solidFill>
                  <a:srgbClr val="FF00FF"/>
                </a:solidFill>
                <a:latin typeface="Comic Sans MS" panose="030F0702030302020204" pitchFamily="66" charset="0"/>
              </a:rPr>
              <a:t>E. coli</a:t>
            </a:r>
          </a:p>
        </p:txBody>
      </p:sp>
      <p:sp>
        <p:nvSpPr>
          <p:cNvPr id="70" name="Text Box 22">
            <a:extLst>
              <a:ext uri="{FF2B5EF4-FFF2-40B4-BE49-F238E27FC236}">
                <a16:creationId xmlns:a16="http://schemas.microsoft.com/office/drawing/2014/main" xmlns="" id="{FD4E6F0E-1BA6-43B8-97BC-6CACB9E2886E}"/>
              </a:ext>
            </a:extLst>
          </p:cNvPr>
          <p:cNvSpPr txBox="1">
            <a:spLocks noChangeArrowheads="1"/>
          </p:cNvSpPr>
          <p:nvPr/>
        </p:nvSpPr>
        <p:spPr bwMode="auto">
          <a:xfrm>
            <a:off x="5337802" y="2529176"/>
            <a:ext cx="12684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dirty="0">
                <a:solidFill>
                  <a:srgbClr val="FF00FF"/>
                </a:solidFill>
                <a:latin typeface="Comic Sans MS" panose="030F0702030302020204" pitchFamily="66" charset="0"/>
              </a:rPr>
              <a:t>Or</a:t>
            </a:r>
          </a:p>
        </p:txBody>
      </p:sp>
      <p:sp>
        <p:nvSpPr>
          <p:cNvPr id="71" name="Line 24">
            <a:extLst>
              <a:ext uri="{FF2B5EF4-FFF2-40B4-BE49-F238E27FC236}">
                <a16:creationId xmlns:a16="http://schemas.microsoft.com/office/drawing/2014/main" xmlns="" id="{F15D21E4-DE8C-42D7-AAFA-387E02E532E6}"/>
              </a:ext>
            </a:extLst>
          </p:cNvPr>
          <p:cNvSpPr>
            <a:spLocks noChangeShapeType="1"/>
          </p:cNvSpPr>
          <p:nvPr/>
        </p:nvSpPr>
        <p:spPr bwMode="auto">
          <a:xfrm>
            <a:off x="9383600" y="3214688"/>
            <a:ext cx="0" cy="719137"/>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b="1" i="1">
              <a:solidFill>
                <a:srgbClr val="000000"/>
              </a:solidFill>
              <a:latin typeface="Times New Roman" panose="02020603050405020304" pitchFamily="18" charset="0"/>
            </a:endParaRPr>
          </a:p>
        </p:txBody>
      </p:sp>
      <p:sp>
        <p:nvSpPr>
          <p:cNvPr id="72" name="Text Box 25">
            <a:extLst>
              <a:ext uri="{FF2B5EF4-FFF2-40B4-BE49-F238E27FC236}">
                <a16:creationId xmlns:a16="http://schemas.microsoft.com/office/drawing/2014/main" xmlns="" id="{4BF6333A-59BB-4366-BF25-6871CD856F43}"/>
              </a:ext>
            </a:extLst>
          </p:cNvPr>
          <p:cNvSpPr txBox="1">
            <a:spLocks noChangeArrowheads="1"/>
          </p:cNvSpPr>
          <p:nvPr/>
        </p:nvSpPr>
        <p:spPr bwMode="auto">
          <a:xfrm>
            <a:off x="7320138" y="3952875"/>
            <a:ext cx="40100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err="1">
                <a:ln>
                  <a:noFill/>
                </a:ln>
                <a:solidFill>
                  <a:srgbClr val="7030A0"/>
                </a:solidFill>
                <a:effectLst/>
                <a:uLnTx/>
                <a:uFillTx/>
                <a:latin typeface="Comic Sans MS" panose="030F0702030302020204" pitchFamily="66" charset="0"/>
              </a:rPr>
              <a:t>Acety</a:t>
            </a:r>
            <a:r>
              <a:rPr kumimoji="0" lang="en-US" altLang="en-US" sz="2800" b="1" i="1" u="none" strike="noStrike" kern="0" cap="none" spc="0" normalizeH="0" baseline="0" noProof="0" dirty="0">
                <a:ln>
                  <a:noFill/>
                </a:ln>
                <a:solidFill>
                  <a:srgbClr val="7030A0"/>
                </a:solidFill>
                <a:effectLst/>
                <a:uLnTx/>
                <a:uFillTx/>
                <a:latin typeface="Comic Sans MS" panose="030F0702030302020204" pitchFamily="66" charset="0"/>
              </a:rPr>
              <a:t> methyl carbinol</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a:ln>
                  <a:noFill/>
                </a:ln>
                <a:solidFill>
                  <a:srgbClr val="7030A0"/>
                </a:solidFill>
                <a:effectLst/>
                <a:uLnTx/>
                <a:uFillTx/>
                <a:latin typeface="Comic Sans MS" panose="030F0702030302020204" pitchFamily="66" charset="0"/>
              </a:rPr>
              <a:t>(ACETOIN</a:t>
            </a:r>
            <a:r>
              <a:rPr kumimoji="0" lang="en-US" altLang="en-US" sz="2800" b="1" i="1" u="none" strike="noStrike" kern="0" cap="none" spc="0" normalizeH="0" baseline="0" noProof="0" dirty="0">
                <a:ln>
                  <a:noFill/>
                </a:ln>
                <a:solidFill>
                  <a:srgbClr val="000000"/>
                </a:solidFill>
                <a:effectLst/>
                <a:uLnTx/>
                <a:uFillTx/>
                <a:latin typeface="Times New Roman" panose="02020603050405020304" pitchFamily="18" charset="0"/>
              </a:rPr>
              <a:t>)</a:t>
            </a:r>
          </a:p>
        </p:txBody>
      </p:sp>
      <p:sp>
        <p:nvSpPr>
          <p:cNvPr id="73" name="Line 27">
            <a:extLst>
              <a:ext uri="{FF2B5EF4-FFF2-40B4-BE49-F238E27FC236}">
                <a16:creationId xmlns:a16="http://schemas.microsoft.com/office/drawing/2014/main" xmlns="" id="{805842A9-7F5E-42AE-87A4-3E7ACF0D0930}"/>
              </a:ext>
            </a:extLst>
          </p:cNvPr>
          <p:cNvSpPr>
            <a:spLocks noChangeShapeType="1"/>
          </p:cNvSpPr>
          <p:nvPr/>
        </p:nvSpPr>
        <p:spPr bwMode="auto">
          <a:xfrm>
            <a:off x="9605274" y="4652963"/>
            <a:ext cx="0" cy="1296987"/>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b="1" i="1">
              <a:solidFill>
                <a:srgbClr val="000000"/>
              </a:solidFill>
              <a:latin typeface="Times New Roman" panose="02020603050405020304" pitchFamily="18" charset="0"/>
            </a:endParaRPr>
          </a:p>
        </p:txBody>
      </p:sp>
      <p:sp>
        <p:nvSpPr>
          <p:cNvPr id="75" name="Text Box 29">
            <a:extLst>
              <a:ext uri="{FF2B5EF4-FFF2-40B4-BE49-F238E27FC236}">
                <a16:creationId xmlns:a16="http://schemas.microsoft.com/office/drawing/2014/main" xmlns="" id="{A989C293-AFE8-4BC6-ABB4-19C143B305CE}"/>
              </a:ext>
            </a:extLst>
          </p:cNvPr>
          <p:cNvSpPr txBox="1">
            <a:spLocks noChangeArrowheads="1"/>
          </p:cNvSpPr>
          <p:nvPr/>
        </p:nvSpPr>
        <p:spPr bwMode="auto">
          <a:xfrm>
            <a:off x="8556580" y="6046787"/>
            <a:ext cx="1846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800" dirty="0">
                <a:solidFill>
                  <a:srgbClr val="7030A0"/>
                </a:solidFill>
                <a:latin typeface="Comic Sans MS" panose="030F0702030302020204" pitchFamily="66" charset="0"/>
              </a:rPr>
              <a:t>Pink color</a:t>
            </a:r>
          </a:p>
        </p:txBody>
      </p:sp>
      <p:sp>
        <p:nvSpPr>
          <p:cNvPr id="76" name="Line 31">
            <a:extLst>
              <a:ext uri="{FF2B5EF4-FFF2-40B4-BE49-F238E27FC236}">
                <a16:creationId xmlns:a16="http://schemas.microsoft.com/office/drawing/2014/main" xmlns="" id="{A7952F39-1C04-4F5C-8FD5-B48AA623E515}"/>
              </a:ext>
            </a:extLst>
          </p:cNvPr>
          <p:cNvSpPr>
            <a:spLocks noChangeShapeType="1"/>
          </p:cNvSpPr>
          <p:nvPr/>
        </p:nvSpPr>
        <p:spPr bwMode="auto">
          <a:xfrm flipH="1">
            <a:off x="7716981" y="6308725"/>
            <a:ext cx="541944" cy="8948"/>
          </a:xfrm>
          <a:prstGeom prst="line">
            <a:avLst/>
          </a:prstGeom>
          <a:noFill/>
          <a:ln w="76200">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b="1" i="1">
              <a:solidFill>
                <a:srgbClr val="000000"/>
              </a:solidFill>
              <a:latin typeface="Times New Roman" panose="02020603050405020304" pitchFamily="18" charset="0"/>
            </a:endParaRPr>
          </a:p>
        </p:txBody>
      </p:sp>
      <p:sp>
        <p:nvSpPr>
          <p:cNvPr id="77" name="Text Box 32">
            <a:extLst>
              <a:ext uri="{FF2B5EF4-FFF2-40B4-BE49-F238E27FC236}">
                <a16:creationId xmlns:a16="http://schemas.microsoft.com/office/drawing/2014/main" xmlns="" id="{C27D4DDB-D833-4BA0-A906-35A9FB93EC98}"/>
              </a:ext>
            </a:extLst>
          </p:cNvPr>
          <p:cNvSpPr txBox="1">
            <a:spLocks noChangeArrowheads="1"/>
          </p:cNvSpPr>
          <p:nvPr/>
        </p:nvSpPr>
        <p:spPr bwMode="auto">
          <a:xfrm>
            <a:off x="5796428" y="5956300"/>
            <a:ext cx="18367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dirty="0">
                <a:solidFill>
                  <a:srgbClr val="FF00FF"/>
                </a:solidFill>
                <a:latin typeface="Comic Sans MS" panose="030F0702030302020204" pitchFamily="66" charset="0"/>
              </a:rPr>
              <a:t>VP positive</a:t>
            </a:r>
          </a:p>
          <a:p>
            <a:pPr eaLnBrk="0" fontAlgn="base" hangingPunct="0">
              <a:spcBef>
                <a:spcPct val="0"/>
              </a:spcBef>
              <a:spcAft>
                <a:spcPct val="0"/>
              </a:spcAft>
            </a:pPr>
            <a:r>
              <a:rPr lang="en-US" altLang="en-US" dirty="0">
                <a:solidFill>
                  <a:srgbClr val="FF00FF"/>
                </a:solidFill>
                <a:latin typeface="Comic Sans MS" panose="030F0702030302020204" pitchFamily="66" charset="0"/>
              </a:rPr>
              <a:t>Klebsiell</a:t>
            </a:r>
            <a:r>
              <a:rPr lang="en-US" altLang="en-US" sz="2800" dirty="0">
                <a:solidFill>
                  <a:srgbClr val="FF00FF"/>
                </a:solidFill>
                <a:latin typeface="Comic Sans MS" panose="030F0702030302020204" pitchFamily="66" charset="0"/>
              </a:rPr>
              <a:t>a</a:t>
            </a:r>
          </a:p>
        </p:txBody>
      </p:sp>
      <p:sp>
        <p:nvSpPr>
          <p:cNvPr id="78" name="Text Box 33">
            <a:extLst>
              <a:ext uri="{FF2B5EF4-FFF2-40B4-BE49-F238E27FC236}">
                <a16:creationId xmlns:a16="http://schemas.microsoft.com/office/drawing/2014/main" xmlns="" id="{268C5C6A-53C3-4D80-88B3-644B90481C85}"/>
              </a:ext>
            </a:extLst>
          </p:cNvPr>
          <p:cNvSpPr txBox="1">
            <a:spLocks noChangeArrowheads="1"/>
          </p:cNvSpPr>
          <p:nvPr/>
        </p:nvSpPr>
        <p:spPr bwMode="auto">
          <a:xfrm>
            <a:off x="8670088" y="4456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a-IR" altLang="en-US" sz="2400" b="1" i="1"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81" name="Right Brace 80">
            <a:extLst>
              <a:ext uri="{FF2B5EF4-FFF2-40B4-BE49-F238E27FC236}">
                <a16:creationId xmlns:a16="http://schemas.microsoft.com/office/drawing/2014/main" xmlns="" id="{45B7A626-7ACA-446E-AFEB-0D5AB07B7981}"/>
              </a:ext>
            </a:extLst>
          </p:cNvPr>
          <p:cNvSpPr/>
          <p:nvPr/>
        </p:nvSpPr>
        <p:spPr>
          <a:xfrm rot="16200000">
            <a:off x="5553236" y="-1348208"/>
            <a:ext cx="719136" cy="6829833"/>
          </a:xfrm>
          <a:prstGeom prst="rightBrace">
            <a:avLst/>
          </a:prstGeom>
          <a:ln w="57150" cap="flat" cmpd="sng" algn="ctr">
            <a:solidFill>
              <a:srgbClr val="FF0000"/>
            </a:solidFill>
            <a:prstDash val="solid"/>
            <a:round/>
            <a:headEnd type="arrow" w="med" len="med"/>
            <a:tailEnd type="arrow" w="med" len="med"/>
          </a:ln>
          <a:extLst>
            <a:ext uri="{909E8E84-426E-40DD-AFC4-6F175D3DCCD1}">
              <a14:hiddenFill xmlns:a14="http://schemas.microsoft.com/office/drawing/2010/main">
                <a:noFill/>
              </a14:hiddenFill>
            </a:ext>
          </a:extLst>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82" name="Text Box 23">
            <a:extLst>
              <a:ext uri="{FF2B5EF4-FFF2-40B4-BE49-F238E27FC236}">
                <a16:creationId xmlns:a16="http://schemas.microsoft.com/office/drawing/2014/main" xmlns="" id="{FE4169C2-2242-4C26-9C7E-CB42C745B861}"/>
              </a:ext>
            </a:extLst>
          </p:cNvPr>
          <p:cNvSpPr txBox="1">
            <a:spLocks noChangeArrowheads="1"/>
          </p:cNvSpPr>
          <p:nvPr/>
        </p:nvSpPr>
        <p:spPr bwMode="auto">
          <a:xfrm>
            <a:off x="7334206" y="2575070"/>
            <a:ext cx="3068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r>
              <a:rPr lang="en-US" altLang="en-US" sz="2800" dirty="0">
                <a:solidFill>
                  <a:srgbClr val="7030A0"/>
                </a:solidFill>
                <a:latin typeface="Comic Sans MS" panose="030F0702030302020204" pitchFamily="66" charset="0"/>
              </a:rPr>
              <a:t>Neutral pathway</a:t>
            </a:r>
          </a:p>
        </p:txBody>
      </p:sp>
      <p:sp>
        <p:nvSpPr>
          <p:cNvPr id="83" name="Rectangle 82">
            <a:extLst>
              <a:ext uri="{FF2B5EF4-FFF2-40B4-BE49-F238E27FC236}">
                <a16:creationId xmlns:a16="http://schemas.microsoft.com/office/drawing/2014/main" xmlns="" id="{520A05AE-52B7-4B57-BDC7-81830BE077E6}"/>
              </a:ext>
            </a:extLst>
          </p:cNvPr>
          <p:cNvSpPr/>
          <p:nvPr/>
        </p:nvSpPr>
        <p:spPr>
          <a:xfrm>
            <a:off x="5832128" y="4900177"/>
            <a:ext cx="3894020" cy="646331"/>
          </a:xfrm>
          <a:prstGeom prst="rect">
            <a:avLst/>
          </a:prstGeom>
        </p:spPr>
        <p:txBody>
          <a:bodyPr wrap="square">
            <a:spAutoFit/>
          </a:bodyPr>
          <a:lstStyle/>
          <a:p>
            <a:pPr algn="ctr"/>
            <a:r>
              <a:rPr lang="en-US" b="1" dirty="0">
                <a:solidFill>
                  <a:srgbClr val="FF0000"/>
                </a:solidFill>
              </a:rPr>
              <a:t>12 drops of solution A (</a:t>
            </a:r>
            <a:r>
              <a:rPr lang="el-GR" b="1" dirty="0">
                <a:solidFill>
                  <a:srgbClr val="FF0000"/>
                </a:solidFill>
              </a:rPr>
              <a:t>α</a:t>
            </a:r>
            <a:r>
              <a:rPr lang="en-US" b="1" dirty="0">
                <a:solidFill>
                  <a:srgbClr val="FF0000"/>
                </a:solidFill>
              </a:rPr>
              <a:t>-naphthol)</a:t>
            </a:r>
          </a:p>
          <a:p>
            <a:pPr algn="ctr"/>
            <a:r>
              <a:rPr lang="en-US" b="1" dirty="0">
                <a:solidFill>
                  <a:srgbClr val="FF0000"/>
                </a:solidFill>
              </a:rPr>
              <a:t> 4 drops of Solution B (40% KOH)</a:t>
            </a:r>
          </a:p>
        </p:txBody>
      </p:sp>
    </p:spTree>
    <p:extLst>
      <p:ext uri="{BB962C8B-B14F-4D97-AF65-F5344CB8AC3E}">
        <p14:creationId xmlns:p14="http://schemas.microsoft.com/office/powerpoint/2010/main" val="2420502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a:extLst>
              <a:ext uri="{FF2B5EF4-FFF2-40B4-BE49-F238E27FC236}">
                <a16:creationId xmlns:a16="http://schemas.microsoft.com/office/drawing/2014/main" xmlns="" id="{F82E1584-91D6-41C3-BA40-57470BCEB7FC}"/>
              </a:ext>
            </a:extLst>
          </p:cNvPr>
          <p:cNvSpPr txBox="1">
            <a:spLocks noChangeArrowheads="1"/>
          </p:cNvSpPr>
          <p:nvPr/>
        </p:nvSpPr>
        <p:spPr bwMode="auto">
          <a:xfrm>
            <a:off x="2321640" y="4958557"/>
            <a:ext cx="2219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r>
              <a:rPr lang="en-US" altLang="en-US" sz="2000" dirty="0">
                <a:solidFill>
                  <a:srgbClr val="7030A0"/>
                </a:solidFill>
                <a:latin typeface="Comic Sans MS" panose="030F0702030302020204" pitchFamily="66" charset="0"/>
              </a:rPr>
              <a:t>Methyl Red test</a:t>
            </a:r>
          </a:p>
        </p:txBody>
      </p:sp>
      <p:sp>
        <p:nvSpPr>
          <p:cNvPr id="5" name="Text Box 10">
            <a:extLst>
              <a:ext uri="{FF2B5EF4-FFF2-40B4-BE49-F238E27FC236}">
                <a16:creationId xmlns:a16="http://schemas.microsoft.com/office/drawing/2014/main" xmlns="" id="{C5199314-069A-4FB3-8630-6ADA6CD53CA0}"/>
              </a:ext>
            </a:extLst>
          </p:cNvPr>
          <p:cNvSpPr txBox="1">
            <a:spLocks noChangeArrowheads="1"/>
          </p:cNvSpPr>
          <p:nvPr/>
        </p:nvSpPr>
        <p:spPr bwMode="auto">
          <a:xfrm>
            <a:off x="7315915" y="4868863"/>
            <a:ext cx="2871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r>
              <a:rPr lang="en-US" altLang="en-US" sz="2000">
                <a:solidFill>
                  <a:srgbClr val="7030A0"/>
                </a:solidFill>
                <a:latin typeface="Comic Sans MS" panose="030F0702030302020204" pitchFamily="66" charset="0"/>
              </a:rPr>
              <a:t>Voges-Proskauer test</a:t>
            </a:r>
          </a:p>
        </p:txBody>
      </p:sp>
      <p:sp>
        <p:nvSpPr>
          <p:cNvPr id="6" name="Text Box 11">
            <a:extLst>
              <a:ext uri="{FF2B5EF4-FFF2-40B4-BE49-F238E27FC236}">
                <a16:creationId xmlns:a16="http://schemas.microsoft.com/office/drawing/2014/main" xmlns="" id="{043062F7-36BB-4C49-85C8-B0FEAD5BBE6C}"/>
              </a:ext>
            </a:extLst>
          </p:cNvPr>
          <p:cNvSpPr txBox="1">
            <a:spLocks noChangeArrowheads="1"/>
          </p:cNvSpPr>
          <p:nvPr/>
        </p:nvSpPr>
        <p:spPr bwMode="auto">
          <a:xfrm>
            <a:off x="1339135" y="5603478"/>
            <a:ext cx="400685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sz="2400" b="1" i="1">
                <a:solidFill>
                  <a:schemeClr val="tx1"/>
                </a:solidFill>
                <a:latin typeface="Times New Roman" panose="02020603050405020304" pitchFamily="18" charset="0"/>
              </a:defRPr>
            </a:lvl1pPr>
            <a:lvl2pPr>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pPr lvl="1">
              <a:buFont typeface="Wingdings" panose="05000000000000000000" pitchFamily="2" charset="2"/>
              <a:buChar char="ü"/>
            </a:pPr>
            <a:r>
              <a:rPr lang="en-US" altLang="en-US" sz="2000" dirty="0">
                <a:solidFill>
                  <a:srgbClr val="FF00FF"/>
                </a:solidFill>
              </a:rPr>
              <a:t>Red: Positive MR (E. coli) </a:t>
            </a:r>
          </a:p>
        </p:txBody>
      </p:sp>
      <p:sp>
        <p:nvSpPr>
          <p:cNvPr id="7" name="Text Box 12">
            <a:extLst>
              <a:ext uri="{FF2B5EF4-FFF2-40B4-BE49-F238E27FC236}">
                <a16:creationId xmlns:a16="http://schemas.microsoft.com/office/drawing/2014/main" xmlns="" id="{87DDA75A-1A3F-42A9-AC3B-373D4267CBCA}"/>
              </a:ext>
            </a:extLst>
          </p:cNvPr>
          <p:cNvSpPr txBox="1">
            <a:spLocks noChangeArrowheads="1"/>
          </p:cNvSpPr>
          <p:nvPr/>
        </p:nvSpPr>
        <p:spPr bwMode="auto">
          <a:xfrm>
            <a:off x="968791" y="5277717"/>
            <a:ext cx="512720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pPr>
              <a:buFont typeface="Wingdings" panose="05000000000000000000" pitchFamily="2" charset="2"/>
              <a:buChar char="ü"/>
            </a:pPr>
            <a:r>
              <a:rPr lang="en-US" altLang="en-US" sz="2000" dirty="0">
                <a:solidFill>
                  <a:srgbClr val="7030A0"/>
                </a:solidFill>
              </a:rPr>
              <a:t>Yellow or orange: Negative MR (Klebsiella) </a:t>
            </a:r>
          </a:p>
        </p:txBody>
      </p:sp>
      <p:sp>
        <p:nvSpPr>
          <p:cNvPr id="8" name="Text Box 13">
            <a:extLst>
              <a:ext uri="{FF2B5EF4-FFF2-40B4-BE49-F238E27FC236}">
                <a16:creationId xmlns:a16="http://schemas.microsoft.com/office/drawing/2014/main" xmlns="" id="{6D07180E-26D9-4DD5-AF4E-22FEEC35657C}"/>
              </a:ext>
            </a:extLst>
          </p:cNvPr>
          <p:cNvSpPr txBox="1">
            <a:spLocks noChangeArrowheads="1"/>
          </p:cNvSpPr>
          <p:nvPr/>
        </p:nvSpPr>
        <p:spPr bwMode="auto">
          <a:xfrm>
            <a:off x="6846016" y="5803503"/>
            <a:ext cx="399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pPr>
              <a:buFont typeface="Wingdings" panose="05000000000000000000" pitchFamily="2" charset="2"/>
              <a:buChar char="ü"/>
            </a:pPr>
            <a:r>
              <a:rPr lang="en-US" altLang="en-US" sz="2000" dirty="0">
                <a:solidFill>
                  <a:srgbClr val="FF00FF"/>
                </a:solidFill>
                <a:latin typeface="Comic Sans MS" panose="030F0702030302020204" pitchFamily="66" charset="0"/>
              </a:rPr>
              <a:t>Pink: Positive VP (Klebsiella) </a:t>
            </a:r>
          </a:p>
        </p:txBody>
      </p:sp>
      <p:sp>
        <p:nvSpPr>
          <p:cNvPr id="9" name="Text Box 14">
            <a:extLst>
              <a:ext uri="{FF2B5EF4-FFF2-40B4-BE49-F238E27FC236}">
                <a16:creationId xmlns:a16="http://schemas.microsoft.com/office/drawing/2014/main" xmlns="" id="{24686D0B-B263-4820-B85C-8A1B4AD339D1}"/>
              </a:ext>
            </a:extLst>
          </p:cNvPr>
          <p:cNvSpPr txBox="1">
            <a:spLocks noChangeArrowheads="1"/>
          </p:cNvSpPr>
          <p:nvPr/>
        </p:nvSpPr>
        <p:spPr bwMode="auto">
          <a:xfrm>
            <a:off x="6755526" y="5277717"/>
            <a:ext cx="3992563" cy="400050"/>
          </a:xfrm>
          <a:prstGeom prst="rect">
            <a:avLst/>
          </a:prstGeom>
          <a:noFill/>
          <a:ln w="9525" algn="ctr">
            <a:noFill/>
            <a:miter lim="800000"/>
            <a:headEnd/>
            <a:tailEnd/>
          </a:ln>
        </p:spPr>
        <p:txBody>
          <a:bodyPr>
            <a:spAutoFit/>
          </a:bodyPr>
          <a:lstStyle/>
          <a:p>
            <a:pPr>
              <a:buFont typeface="Wingdings" pitchFamily="2" charset="2"/>
              <a:buChar char="ü"/>
              <a:defRPr/>
            </a:pPr>
            <a:r>
              <a:rPr lang="en-US" sz="2000" dirty="0">
                <a:solidFill>
                  <a:srgbClr val="7030A0"/>
                </a:solidFill>
                <a:latin typeface="Arial" charset="0"/>
                <a:cs typeface="Arial" charset="0"/>
              </a:rPr>
              <a:t>No pink: Negative VP (</a:t>
            </a:r>
            <a:r>
              <a:rPr lang="en-US" sz="2000" i="1" dirty="0">
                <a:solidFill>
                  <a:srgbClr val="7030A0"/>
                </a:solidFill>
                <a:latin typeface="Arial" charset="0"/>
                <a:cs typeface="Arial" charset="0"/>
              </a:rPr>
              <a:t>E. coli</a:t>
            </a:r>
            <a:r>
              <a:rPr lang="en-US" sz="2000" dirty="0">
                <a:solidFill>
                  <a:schemeClr val="bg1">
                    <a:lumMod val="50000"/>
                  </a:schemeClr>
                </a:solidFill>
                <a:latin typeface="Arial" charset="0"/>
                <a:cs typeface="Arial" charset="0"/>
              </a:rPr>
              <a:t>) </a:t>
            </a:r>
          </a:p>
        </p:txBody>
      </p:sp>
      <p:pic>
        <p:nvPicPr>
          <p:cNvPr id="10" name="Picture 9">
            <a:extLst>
              <a:ext uri="{FF2B5EF4-FFF2-40B4-BE49-F238E27FC236}">
                <a16:creationId xmlns:a16="http://schemas.microsoft.com/office/drawing/2014/main" xmlns="" id="{583DE1CF-42D5-4137-80A4-0868CFDED87E}"/>
              </a:ext>
            </a:extLst>
          </p:cNvPr>
          <p:cNvPicPr>
            <a:picLocks noChangeAspect="1"/>
          </p:cNvPicPr>
          <p:nvPr/>
        </p:nvPicPr>
        <p:blipFill rotWithShape="1">
          <a:blip r:embed="rId2"/>
          <a:srcRect l="12424" r="12361"/>
          <a:stretch/>
        </p:blipFill>
        <p:spPr>
          <a:xfrm>
            <a:off x="6415232" y="443896"/>
            <a:ext cx="4437633" cy="4424967"/>
          </a:xfrm>
          <a:prstGeom prst="rect">
            <a:avLst/>
          </a:prstGeom>
        </p:spPr>
      </p:pic>
      <p:pic>
        <p:nvPicPr>
          <p:cNvPr id="11" name="Picture 10">
            <a:extLst>
              <a:ext uri="{FF2B5EF4-FFF2-40B4-BE49-F238E27FC236}">
                <a16:creationId xmlns:a16="http://schemas.microsoft.com/office/drawing/2014/main" xmlns="" id="{42A4EC94-2E9C-48ED-83DB-8D1CE629E870}"/>
              </a:ext>
            </a:extLst>
          </p:cNvPr>
          <p:cNvPicPr>
            <a:picLocks noChangeAspect="1"/>
          </p:cNvPicPr>
          <p:nvPr/>
        </p:nvPicPr>
        <p:blipFill>
          <a:blip r:embed="rId3"/>
          <a:stretch>
            <a:fillRect/>
          </a:stretch>
        </p:blipFill>
        <p:spPr>
          <a:xfrm>
            <a:off x="1182751" y="443896"/>
            <a:ext cx="4424967" cy="4424967"/>
          </a:xfrm>
          <a:prstGeom prst="rect">
            <a:avLst/>
          </a:prstGeom>
        </p:spPr>
      </p:pic>
    </p:spTree>
    <p:extLst>
      <p:ext uri="{BB962C8B-B14F-4D97-AF65-F5344CB8AC3E}">
        <p14:creationId xmlns:p14="http://schemas.microsoft.com/office/powerpoint/2010/main" val="3061658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85" y="99186"/>
            <a:ext cx="6352031" cy="615553"/>
          </a:xfrm>
        </p:spPr>
        <p:txBody>
          <a:bodyPr/>
          <a:lstStyle/>
          <a:p>
            <a:r>
              <a:rPr lang="en-US" dirty="0">
                <a:solidFill>
                  <a:srgbClr val="FF0000"/>
                </a:solidFill>
              </a:rPr>
              <a:t>Citrate </a:t>
            </a:r>
            <a:r>
              <a:rPr lang="en-US" dirty="0" smtClean="0">
                <a:solidFill>
                  <a:srgbClr val="FF0000"/>
                </a:solidFill>
              </a:rPr>
              <a:t>Test</a:t>
            </a:r>
            <a:endParaRPr lang="en-US" dirty="0">
              <a:solidFill>
                <a:srgbClr val="FF0000"/>
              </a:solidFill>
            </a:endParaRPr>
          </a:p>
        </p:txBody>
      </p:sp>
      <p:sp>
        <p:nvSpPr>
          <p:cNvPr id="3" name="Text Placeholder 2"/>
          <p:cNvSpPr>
            <a:spLocks noGrp="1"/>
          </p:cNvSpPr>
          <p:nvPr>
            <p:ph type="body" idx="1"/>
          </p:nvPr>
        </p:nvSpPr>
        <p:spPr>
          <a:xfrm>
            <a:off x="478472" y="1142895"/>
            <a:ext cx="11982027" cy="4431983"/>
          </a:xfrm>
        </p:spPr>
        <p:txBody>
          <a:bodyPr/>
          <a:lstStyle/>
          <a:p>
            <a:r>
              <a:rPr lang="en-US" sz="3600" dirty="0"/>
              <a:t>This is a defined medium used to determine if an organism can use citrate as its sole carbon source. It is often used to differentiate between members of </a:t>
            </a:r>
            <a:r>
              <a:rPr lang="en-US" sz="3600" dirty="0" err="1"/>
              <a:t>Enterobacteriaceae</a:t>
            </a:r>
            <a:r>
              <a:rPr lang="en-US" sz="3600" dirty="0"/>
              <a:t>. In organisms capable of utilizing citrate, the enzyme </a:t>
            </a:r>
            <a:r>
              <a:rPr lang="en-US" sz="3600" dirty="0" err="1"/>
              <a:t>citrase</a:t>
            </a:r>
            <a:r>
              <a:rPr lang="en-US" sz="3600" dirty="0"/>
              <a:t> hydrolyzes citrate into </a:t>
            </a:r>
            <a:r>
              <a:rPr lang="en-US" sz="3600" dirty="0" err="1"/>
              <a:t>oxaoloacetic</a:t>
            </a:r>
            <a:r>
              <a:rPr lang="en-US" sz="3600" dirty="0"/>
              <a:t> acid and acetic acid. If CO2 is produced, it reacts with components of the medium to produce an alkaline compound. The alkaline pH turns the pH indicator (</a:t>
            </a:r>
            <a:r>
              <a:rPr lang="en-US" sz="3600" dirty="0" err="1"/>
              <a:t>bromthymol</a:t>
            </a:r>
            <a:r>
              <a:rPr lang="en-US" sz="3600" dirty="0"/>
              <a:t> blue) from green to blue</a:t>
            </a:r>
            <a:r>
              <a:rPr lang="en-US" dirty="0"/>
              <a:t>. </a:t>
            </a:r>
            <a:endParaRPr lang="ar-IQ" dirty="0"/>
          </a:p>
        </p:txBody>
      </p:sp>
    </p:spTree>
    <p:extLst>
      <p:ext uri="{BB962C8B-B14F-4D97-AF65-F5344CB8AC3E}">
        <p14:creationId xmlns:p14="http://schemas.microsoft.com/office/powerpoint/2010/main" val="3713124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xmlns="" id="{9E0145EB-F474-4F11-9FEF-0145010464E5}"/>
              </a:ext>
            </a:extLst>
          </p:cNvPr>
          <p:cNvSpPr>
            <a:spLocks noChangeArrowheads="1"/>
          </p:cNvSpPr>
          <p:nvPr/>
        </p:nvSpPr>
        <p:spPr bwMode="auto">
          <a:xfrm>
            <a:off x="2351138" y="188913"/>
            <a:ext cx="6553200" cy="431800"/>
          </a:xfrm>
          <a:prstGeom prst="rect">
            <a:avLst/>
          </a:prstGeom>
          <a:noFill/>
          <a:ln w="9525">
            <a:noFill/>
            <a:miter lim="800000"/>
            <a:headEnd/>
            <a:tailEnd/>
          </a:ln>
          <a:effectLst/>
        </p:spPr>
        <p:txBody>
          <a:bodyPr anchor="ctr"/>
          <a:lstStyle/>
          <a:p>
            <a:pPr>
              <a:defRPr/>
            </a:pPr>
            <a:endParaRPr lang="en-US" sz="4000" dirty="0">
              <a:solidFill>
                <a:srgbClr val="FF0000"/>
              </a:solidFill>
              <a:effectLst>
                <a:outerShdw blurRad="38100" dist="38100" dir="2700000" algn="tl">
                  <a:srgbClr val="000000"/>
                </a:outerShdw>
              </a:effectLst>
              <a:latin typeface="+mj-lt"/>
              <a:cs typeface="Arial" charset="0"/>
            </a:endParaRPr>
          </a:p>
        </p:txBody>
      </p:sp>
      <p:sp>
        <p:nvSpPr>
          <p:cNvPr id="5" name="Text Box 5">
            <a:extLst>
              <a:ext uri="{FF2B5EF4-FFF2-40B4-BE49-F238E27FC236}">
                <a16:creationId xmlns:a16="http://schemas.microsoft.com/office/drawing/2014/main" xmlns="" id="{046A2EE2-9B09-4644-851C-DF1A306D09C7}"/>
              </a:ext>
            </a:extLst>
          </p:cNvPr>
          <p:cNvSpPr txBox="1">
            <a:spLocks noChangeArrowheads="1"/>
          </p:cNvSpPr>
          <p:nvPr/>
        </p:nvSpPr>
        <p:spPr bwMode="auto">
          <a:xfrm>
            <a:off x="168953" y="687922"/>
            <a:ext cx="19543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r>
              <a:rPr lang="en-US" altLang="en-US" sz="3200" dirty="0">
                <a:solidFill>
                  <a:srgbClr val="0000FF"/>
                </a:solidFill>
                <a:latin typeface="Comic Sans MS" panose="030F0702030302020204" pitchFamily="66" charset="0"/>
              </a:rPr>
              <a:t>Principle</a:t>
            </a:r>
            <a:r>
              <a:rPr lang="en-US" altLang="en-US" sz="3200" dirty="0">
                <a:solidFill>
                  <a:srgbClr val="FF0000"/>
                </a:solidFill>
              </a:rPr>
              <a:t>:</a:t>
            </a:r>
          </a:p>
        </p:txBody>
      </p:sp>
      <p:sp>
        <p:nvSpPr>
          <p:cNvPr id="6" name="Text Box 6">
            <a:extLst>
              <a:ext uri="{FF2B5EF4-FFF2-40B4-BE49-F238E27FC236}">
                <a16:creationId xmlns:a16="http://schemas.microsoft.com/office/drawing/2014/main" xmlns="" id="{E65179F3-9164-49D4-B3FE-BB7844F94A01}"/>
              </a:ext>
            </a:extLst>
          </p:cNvPr>
          <p:cNvSpPr txBox="1">
            <a:spLocks noChangeArrowheads="1"/>
          </p:cNvSpPr>
          <p:nvPr/>
        </p:nvSpPr>
        <p:spPr bwMode="auto">
          <a:xfrm>
            <a:off x="1835200" y="1376363"/>
            <a:ext cx="10647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r>
              <a:rPr lang="en-US" altLang="en-US" sz="2000" dirty="0">
                <a:solidFill>
                  <a:srgbClr val="002060"/>
                </a:solidFill>
                <a:latin typeface="Comic Sans MS" panose="030F0702030302020204" pitchFamily="66" charset="0"/>
              </a:rPr>
              <a:t>Citrate</a:t>
            </a:r>
          </a:p>
        </p:txBody>
      </p:sp>
      <p:sp>
        <p:nvSpPr>
          <p:cNvPr id="7" name="Text Box 8">
            <a:extLst>
              <a:ext uri="{FF2B5EF4-FFF2-40B4-BE49-F238E27FC236}">
                <a16:creationId xmlns:a16="http://schemas.microsoft.com/office/drawing/2014/main" xmlns="" id="{D9CD035D-65B0-487B-9CFE-44AEFFB8A9C5}"/>
              </a:ext>
            </a:extLst>
          </p:cNvPr>
          <p:cNvSpPr txBox="1">
            <a:spLocks noChangeArrowheads="1"/>
          </p:cNvSpPr>
          <p:nvPr/>
        </p:nvSpPr>
        <p:spPr bwMode="auto">
          <a:xfrm>
            <a:off x="9117063" y="1341438"/>
            <a:ext cx="1311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r>
              <a:rPr lang="en-US" altLang="en-US" dirty="0">
                <a:solidFill>
                  <a:srgbClr val="FF0000"/>
                </a:solidFill>
                <a:latin typeface="Tahoma" panose="020B0604030504040204" pitchFamily="34" charset="0"/>
              </a:rPr>
              <a:t>Na</a:t>
            </a:r>
            <a:r>
              <a:rPr lang="en-US" altLang="en-US" baseline="-25000" dirty="0">
                <a:solidFill>
                  <a:srgbClr val="FF0000"/>
                </a:solidFill>
                <a:latin typeface="Tahoma" panose="020B0604030504040204" pitchFamily="34" charset="0"/>
              </a:rPr>
              <a:t>2</a:t>
            </a:r>
            <a:r>
              <a:rPr lang="en-US" altLang="en-US" dirty="0">
                <a:solidFill>
                  <a:srgbClr val="FF0000"/>
                </a:solidFill>
                <a:latin typeface="Tahoma" panose="020B0604030504040204" pitchFamily="34" charset="0"/>
              </a:rPr>
              <a:t>CO</a:t>
            </a:r>
            <a:r>
              <a:rPr lang="en-US" altLang="en-US" baseline="-25000" dirty="0">
                <a:solidFill>
                  <a:srgbClr val="FF0000"/>
                </a:solidFill>
                <a:latin typeface="Tahoma" panose="020B0604030504040204" pitchFamily="34" charset="0"/>
              </a:rPr>
              <a:t>3</a:t>
            </a:r>
            <a:endParaRPr lang="en-US" altLang="en-US" dirty="0">
              <a:solidFill>
                <a:srgbClr val="FF0000"/>
              </a:solidFill>
              <a:latin typeface="Tahoma" panose="020B0604030504040204" pitchFamily="34" charset="0"/>
            </a:endParaRPr>
          </a:p>
        </p:txBody>
      </p:sp>
      <p:sp>
        <p:nvSpPr>
          <p:cNvPr id="8" name="Text Box 9">
            <a:extLst>
              <a:ext uri="{FF2B5EF4-FFF2-40B4-BE49-F238E27FC236}">
                <a16:creationId xmlns:a16="http://schemas.microsoft.com/office/drawing/2014/main" xmlns="" id="{753E01A2-BF89-4B66-BA9D-F8AAABA8B194}"/>
              </a:ext>
            </a:extLst>
          </p:cNvPr>
          <p:cNvSpPr txBox="1">
            <a:spLocks noChangeArrowheads="1"/>
          </p:cNvSpPr>
          <p:nvPr/>
        </p:nvSpPr>
        <p:spPr bwMode="auto">
          <a:xfrm>
            <a:off x="8594775" y="3032125"/>
            <a:ext cx="18549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r>
              <a:rPr lang="en-US" altLang="en-US" sz="2000" dirty="0">
                <a:solidFill>
                  <a:srgbClr val="FF0000"/>
                </a:solidFill>
                <a:latin typeface="Tahoma" panose="020B0604030504040204" pitchFamily="34" charset="0"/>
              </a:rPr>
              <a:t>Alkaline </a:t>
            </a:r>
            <a:r>
              <a:rPr lang="en-US" altLang="en-US" i="0" dirty="0">
                <a:solidFill>
                  <a:srgbClr val="FF0000"/>
                </a:solidFill>
              </a:rPr>
              <a:t>↑pH</a:t>
            </a:r>
            <a:endParaRPr lang="en-US" altLang="en-US" sz="2000" i="0" dirty="0">
              <a:solidFill>
                <a:srgbClr val="FF0000"/>
              </a:solidFill>
              <a:cs typeface="Times New Roman" panose="02020603050405020304" pitchFamily="18" charset="0"/>
            </a:endParaRPr>
          </a:p>
        </p:txBody>
      </p:sp>
      <p:grpSp>
        <p:nvGrpSpPr>
          <p:cNvPr id="10" name="Group 14">
            <a:extLst>
              <a:ext uri="{FF2B5EF4-FFF2-40B4-BE49-F238E27FC236}">
                <a16:creationId xmlns:a16="http://schemas.microsoft.com/office/drawing/2014/main" xmlns="" id="{4490B9CE-5989-4918-8EC1-E2F858FAECBA}"/>
              </a:ext>
            </a:extLst>
          </p:cNvPr>
          <p:cNvGrpSpPr>
            <a:grpSpLocks/>
          </p:cNvGrpSpPr>
          <p:nvPr/>
        </p:nvGrpSpPr>
        <p:grpSpPr bwMode="auto">
          <a:xfrm>
            <a:off x="4744582" y="2330399"/>
            <a:ext cx="576262" cy="1419225"/>
            <a:chOff x="703" y="2775"/>
            <a:chExt cx="363" cy="894"/>
          </a:xfrm>
        </p:grpSpPr>
        <p:sp>
          <p:nvSpPr>
            <p:cNvPr id="11" name="AutoShape 15">
              <a:extLst>
                <a:ext uri="{FF2B5EF4-FFF2-40B4-BE49-F238E27FC236}">
                  <a16:creationId xmlns:a16="http://schemas.microsoft.com/office/drawing/2014/main" xmlns="" id="{233222C0-3B19-40E5-B4DF-4874FE559BE4}"/>
                </a:ext>
              </a:extLst>
            </p:cNvPr>
            <p:cNvSpPr>
              <a:spLocks noChangeArrowheads="1"/>
            </p:cNvSpPr>
            <p:nvPr/>
          </p:nvSpPr>
          <p:spPr bwMode="auto">
            <a:xfrm flipH="1">
              <a:off x="749" y="3067"/>
              <a:ext cx="271" cy="544"/>
            </a:xfrm>
            <a:prstGeom prst="rtTriangle">
              <a:avLst/>
            </a:prstGeom>
            <a:solidFill>
              <a:srgbClr val="006600"/>
            </a:solidFill>
            <a:ln w="9525">
              <a:solidFill>
                <a:srgbClr val="006600"/>
              </a:solidFill>
              <a:miter lim="800000"/>
              <a:headEnd/>
              <a:tailEnd/>
            </a:ln>
          </p:spPr>
          <p:txBody>
            <a:bodyPr wrap="none" anchor="ct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endParaRPr lang="fa-IR" altLang="en-US"/>
            </a:p>
          </p:txBody>
        </p:sp>
        <p:pic>
          <p:nvPicPr>
            <p:cNvPr id="12" name="Picture 16" descr="SPECIMEN">
              <a:extLst>
                <a:ext uri="{FF2B5EF4-FFF2-40B4-BE49-F238E27FC236}">
                  <a16:creationId xmlns:a16="http://schemas.microsoft.com/office/drawing/2014/main" xmlns="" id="{72BDAE03-323C-4F40-AEAD-5F8AF9C8FC6E}"/>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703" y="2775"/>
              <a:ext cx="363"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 Box 24">
            <a:extLst>
              <a:ext uri="{FF2B5EF4-FFF2-40B4-BE49-F238E27FC236}">
                <a16:creationId xmlns:a16="http://schemas.microsoft.com/office/drawing/2014/main" xmlns="" id="{784C00BE-57E0-4AB6-86D7-5B70F304B8E9}"/>
              </a:ext>
            </a:extLst>
          </p:cNvPr>
          <p:cNvSpPr txBox="1">
            <a:spLocks noChangeArrowheads="1"/>
          </p:cNvSpPr>
          <p:nvPr/>
        </p:nvSpPr>
        <p:spPr bwMode="auto">
          <a:xfrm>
            <a:off x="6605638" y="4916488"/>
            <a:ext cx="2799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r>
              <a:rPr lang="en-US" altLang="en-US" dirty="0">
                <a:solidFill>
                  <a:srgbClr val="0070C0"/>
                </a:solidFill>
                <a:latin typeface="Comic Sans MS" panose="030F0702030302020204" pitchFamily="66" charset="0"/>
              </a:rPr>
              <a:t>Bromothymol blue</a:t>
            </a:r>
          </a:p>
        </p:txBody>
      </p:sp>
      <p:sp>
        <p:nvSpPr>
          <p:cNvPr id="17" name="Text Box 27">
            <a:extLst>
              <a:ext uri="{FF2B5EF4-FFF2-40B4-BE49-F238E27FC236}">
                <a16:creationId xmlns:a16="http://schemas.microsoft.com/office/drawing/2014/main" xmlns="" id="{E770D847-2FFE-435D-82AE-0EF79F089B88}"/>
              </a:ext>
            </a:extLst>
          </p:cNvPr>
          <p:cNvSpPr txBox="1">
            <a:spLocks noChangeArrowheads="1"/>
          </p:cNvSpPr>
          <p:nvPr/>
        </p:nvSpPr>
        <p:spPr bwMode="auto">
          <a:xfrm>
            <a:off x="5329288" y="3392488"/>
            <a:ext cx="32351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r>
              <a:rPr lang="en-US" altLang="en-US" sz="2000" dirty="0" err="1">
                <a:solidFill>
                  <a:srgbClr val="FF0000"/>
                </a:solidFill>
                <a:latin typeface="Comic Sans MS" panose="030F0702030302020204" pitchFamily="66" charset="0"/>
              </a:rPr>
              <a:t>Simmone’s</a:t>
            </a:r>
            <a:r>
              <a:rPr lang="en-US" altLang="en-US" sz="2000" dirty="0">
                <a:solidFill>
                  <a:srgbClr val="FF0000"/>
                </a:solidFill>
                <a:latin typeface="Comic Sans MS" panose="030F0702030302020204" pitchFamily="66" charset="0"/>
              </a:rPr>
              <a:t> Citrate media</a:t>
            </a:r>
          </a:p>
        </p:txBody>
      </p:sp>
      <p:sp>
        <p:nvSpPr>
          <p:cNvPr id="18" name="Text Box 45">
            <a:extLst>
              <a:ext uri="{FF2B5EF4-FFF2-40B4-BE49-F238E27FC236}">
                <a16:creationId xmlns:a16="http://schemas.microsoft.com/office/drawing/2014/main" xmlns="" id="{9AB5FAE7-9789-4B24-AF41-59F31834AA54}"/>
              </a:ext>
            </a:extLst>
          </p:cNvPr>
          <p:cNvSpPr txBox="1">
            <a:spLocks noChangeArrowheads="1"/>
          </p:cNvSpPr>
          <p:nvPr/>
        </p:nvSpPr>
        <p:spPr bwMode="auto">
          <a:xfrm>
            <a:off x="177850" y="6097746"/>
            <a:ext cx="5918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i="1">
                <a:solidFill>
                  <a:schemeClr val="tx1"/>
                </a:solidFill>
                <a:latin typeface="Times New Roman" panose="02020603050405020304" pitchFamily="18" charset="0"/>
              </a:defRPr>
            </a:lvl1pPr>
            <a:lvl2pPr>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pPr lvl="1">
              <a:buFont typeface="Wingdings" panose="05000000000000000000" pitchFamily="2" charset="2"/>
              <a:buChar char="Ø"/>
            </a:pPr>
            <a:r>
              <a:rPr lang="en-US" altLang="en-US" sz="1800" dirty="0">
                <a:solidFill>
                  <a:srgbClr val="023CBE"/>
                </a:solidFill>
                <a:latin typeface="Comic Sans MS" panose="030F0702030302020204" pitchFamily="66" charset="0"/>
              </a:rPr>
              <a:t>Positive test: Klebsiella, Enterobacter,       Citrobacter</a:t>
            </a:r>
          </a:p>
        </p:txBody>
      </p:sp>
      <p:sp>
        <p:nvSpPr>
          <p:cNvPr id="19" name="Text Box 49">
            <a:extLst>
              <a:ext uri="{FF2B5EF4-FFF2-40B4-BE49-F238E27FC236}">
                <a16:creationId xmlns:a16="http://schemas.microsoft.com/office/drawing/2014/main" xmlns="" id="{D8F0CF49-A4EF-4695-924C-0803F03CA95D}"/>
              </a:ext>
            </a:extLst>
          </p:cNvPr>
          <p:cNvSpPr txBox="1">
            <a:spLocks noChangeArrowheads="1"/>
          </p:cNvSpPr>
          <p:nvPr/>
        </p:nvSpPr>
        <p:spPr bwMode="auto">
          <a:xfrm>
            <a:off x="6096050" y="1412875"/>
            <a:ext cx="20858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r>
              <a:rPr lang="en-US" altLang="en-US" sz="2000" dirty="0">
                <a:solidFill>
                  <a:srgbClr val="FF0000"/>
                </a:solidFill>
              </a:rPr>
              <a:t>CO2 + Na + H2O</a:t>
            </a:r>
          </a:p>
        </p:txBody>
      </p:sp>
      <p:sp>
        <p:nvSpPr>
          <p:cNvPr id="20" name="Text Box 51">
            <a:extLst>
              <a:ext uri="{FF2B5EF4-FFF2-40B4-BE49-F238E27FC236}">
                <a16:creationId xmlns:a16="http://schemas.microsoft.com/office/drawing/2014/main" xmlns="" id="{412DAA07-6E5F-4323-9E77-763F64514650}"/>
              </a:ext>
            </a:extLst>
          </p:cNvPr>
          <p:cNvSpPr txBox="1">
            <a:spLocks noChangeArrowheads="1"/>
          </p:cNvSpPr>
          <p:nvPr/>
        </p:nvSpPr>
        <p:spPr bwMode="auto">
          <a:xfrm>
            <a:off x="3935463" y="1412875"/>
            <a:ext cx="12490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r>
              <a:rPr lang="en-US" altLang="en-US" sz="2000">
                <a:solidFill>
                  <a:srgbClr val="FF3300"/>
                </a:solidFill>
                <a:latin typeface="Comic Sans MS" panose="030F0702030302020204" pitchFamily="66" charset="0"/>
              </a:rPr>
              <a:t>Pyruvate</a:t>
            </a:r>
          </a:p>
        </p:txBody>
      </p:sp>
      <p:sp>
        <p:nvSpPr>
          <p:cNvPr id="21" name="Line 54">
            <a:extLst>
              <a:ext uri="{FF2B5EF4-FFF2-40B4-BE49-F238E27FC236}">
                <a16:creationId xmlns:a16="http://schemas.microsoft.com/office/drawing/2014/main" xmlns="" id="{C096F940-2C18-4D5C-89E3-5C98035DD4D5}"/>
              </a:ext>
            </a:extLst>
          </p:cNvPr>
          <p:cNvSpPr>
            <a:spLocks noChangeShapeType="1"/>
          </p:cNvSpPr>
          <p:nvPr/>
        </p:nvSpPr>
        <p:spPr bwMode="auto">
          <a:xfrm>
            <a:off x="5105450" y="1676400"/>
            <a:ext cx="936625" cy="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Line 55">
            <a:extLst>
              <a:ext uri="{FF2B5EF4-FFF2-40B4-BE49-F238E27FC236}">
                <a16:creationId xmlns:a16="http://schemas.microsoft.com/office/drawing/2014/main" xmlns="" id="{411C4514-412F-4937-9955-C77D12066E19}"/>
              </a:ext>
            </a:extLst>
          </p:cNvPr>
          <p:cNvSpPr>
            <a:spLocks noChangeShapeType="1"/>
          </p:cNvSpPr>
          <p:nvPr/>
        </p:nvSpPr>
        <p:spPr bwMode="auto">
          <a:xfrm>
            <a:off x="8183613" y="1628775"/>
            <a:ext cx="936625" cy="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Line 56">
            <a:extLst>
              <a:ext uri="{FF2B5EF4-FFF2-40B4-BE49-F238E27FC236}">
                <a16:creationId xmlns:a16="http://schemas.microsoft.com/office/drawing/2014/main" xmlns="" id="{5E85659E-139D-4869-A72E-F7FBEDE0E0DE}"/>
              </a:ext>
            </a:extLst>
          </p:cNvPr>
          <p:cNvSpPr>
            <a:spLocks noChangeShapeType="1"/>
          </p:cNvSpPr>
          <p:nvPr/>
        </p:nvSpPr>
        <p:spPr bwMode="auto">
          <a:xfrm>
            <a:off x="9552038" y="1844675"/>
            <a:ext cx="0" cy="1008063"/>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24" name="AutoShape 57">
            <a:extLst>
              <a:ext uri="{FF2B5EF4-FFF2-40B4-BE49-F238E27FC236}">
                <a16:creationId xmlns:a16="http://schemas.microsoft.com/office/drawing/2014/main" xmlns="" id="{2F736577-7D9C-4058-81D6-0DF94389512A}"/>
              </a:ext>
            </a:extLst>
          </p:cNvPr>
          <p:cNvCxnSpPr>
            <a:cxnSpLocks noChangeShapeType="1"/>
            <a:stCxn id="8" idx="2"/>
          </p:cNvCxnSpPr>
          <p:nvPr/>
        </p:nvCxnSpPr>
        <p:spPr bwMode="auto">
          <a:xfrm rot="5400000">
            <a:off x="7143854" y="3282605"/>
            <a:ext cx="2167234" cy="2589604"/>
          </a:xfrm>
          <a:prstGeom prst="bentConnector2">
            <a:avLst/>
          </a:prstGeom>
          <a:noFill/>
          <a:ln w="76200">
            <a:solidFill>
              <a:srgbClr val="FF3300"/>
            </a:solidFill>
            <a:miter lim="800000"/>
            <a:headEnd/>
            <a:tailEnd type="triangle" w="med" len="med"/>
          </a:ln>
          <a:extLst>
            <a:ext uri="{909E8E84-426E-40DD-AFC4-6F175D3DCCD1}">
              <a14:hiddenFill xmlns:a14="http://schemas.microsoft.com/office/drawing/2010/main">
                <a:noFill/>
              </a14:hiddenFill>
            </a:ext>
          </a:extLst>
        </p:spPr>
      </p:cxnSp>
      <p:sp>
        <p:nvSpPr>
          <p:cNvPr id="25" name="Text Box 58">
            <a:extLst>
              <a:ext uri="{FF2B5EF4-FFF2-40B4-BE49-F238E27FC236}">
                <a16:creationId xmlns:a16="http://schemas.microsoft.com/office/drawing/2014/main" xmlns="" id="{93B3C08B-F457-4F4B-AE22-A9E8CBBE889D}"/>
              </a:ext>
            </a:extLst>
          </p:cNvPr>
          <p:cNvSpPr txBox="1">
            <a:spLocks noChangeArrowheads="1"/>
          </p:cNvSpPr>
          <p:nvPr/>
        </p:nvSpPr>
        <p:spPr bwMode="auto">
          <a:xfrm>
            <a:off x="2232075" y="5341938"/>
            <a:ext cx="17315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r>
              <a:rPr lang="en-US" altLang="en-US" sz="2000" dirty="0">
                <a:solidFill>
                  <a:srgbClr val="0070C0"/>
                </a:solidFill>
                <a:latin typeface="Comic Sans MS" panose="030F0702030302020204" pitchFamily="66" charset="0"/>
              </a:rPr>
              <a:t>Positive test</a:t>
            </a:r>
          </a:p>
        </p:txBody>
      </p:sp>
      <p:sp>
        <p:nvSpPr>
          <p:cNvPr id="26" name="Text Box 59">
            <a:extLst>
              <a:ext uri="{FF2B5EF4-FFF2-40B4-BE49-F238E27FC236}">
                <a16:creationId xmlns:a16="http://schemas.microsoft.com/office/drawing/2014/main" xmlns="" id="{69714F7C-8A0F-4334-88ED-41302285B610}"/>
              </a:ext>
            </a:extLst>
          </p:cNvPr>
          <p:cNvSpPr txBox="1">
            <a:spLocks noChangeArrowheads="1"/>
          </p:cNvSpPr>
          <p:nvPr/>
        </p:nvSpPr>
        <p:spPr bwMode="auto">
          <a:xfrm>
            <a:off x="7048816" y="6130568"/>
            <a:ext cx="33111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pPr>
              <a:buFont typeface="Wingdings" panose="05000000000000000000" pitchFamily="2" charset="2"/>
              <a:buChar char="Ø"/>
            </a:pPr>
            <a:r>
              <a:rPr lang="en-US" altLang="en-US" sz="2000" dirty="0">
                <a:solidFill>
                  <a:srgbClr val="006600"/>
                </a:solidFill>
                <a:latin typeface="Comic Sans MS" panose="030F0702030302020204" pitchFamily="66" charset="0"/>
              </a:rPr>
              <a:t>Negative test: E. coli</a:t>
            </a:r>
          </a:p>
        </p:txBody>
      </p:sp>
      <p:sp>
        <p:nvSpPr>
          <p:cNvPr id="27" name="Text Box 61">
            <a:extLst>
              <a:ext uri="{FF2B5EF4-FFF2-40B4-BE49-F238E27FC236}">
                <a16:creationId xmlns:a16="http://schemas.microsoft.com/office/drawing/2014/main" xmlns="" id="{E9551503-6C7E-4FA1-AC4B-35967D4D858B}"/>
              </a:ext>
            </a:extLst>
          </p:cNvPr>
          <p:cNvSpPr txBox="1">
            <a:spLocks noChangeArrowheads="1"/>
          </p:cNvSpPr>
          <p:nvPr/>
        </p:nvSpPr>
        <p:spPr bwMode="auto">
          <a:xfrm>
            <a:off x="4306938" y="3763963"/>
            <a:ext cx="49584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r>
              <a:rPr lang="en-US" altLang="en-US" sz="2000" dirty="0">
                <a:solidFill>
                  <a:srgbClr val="FF0000"/>
                </a:solidFill>
                <a:latin typeface="Comic Sans MS" panose="030F0702030302020204" pitchFamily="66" charset="0"/>
              </a:rPr>
              <a:t>Contains Citrate as a sole of C source</a:t>
            </a:r>
          </a:p>
        </p:txBody>
      </p:sp>
      <p:sp>
        <p:nvSpPr>
          <p:cNvPr id="28" name="Line 62">
            <a:extLst>
              <a:ext uri="{FF2B5EF4-FFF2-40B4-BE49-F238E27FC236}">
                <a16:creationId xmlns:a16="http://schemas.microsoft.com/office/drawing/2014/main" xmlns="" id="{72853805-CB91-4633-B63B-F2133AA01299}"/>
              </a:ext>
            </a:extLst>
          </p:cNvPr>
          <p:cNvSpPr>
            <a:spLocks noChangeShapeType="1"/>
          </p:cNvSpPr>
          <p:nvPr/>
        </p:nvSpPr>
        <p:spPr bwMode="auto">
          <a:xfrm>
            <a:off x="3000425" y="1628775"/>
            <a:ext cx="936625" cy="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29" name="AutoShape 63">
            <a:extLst>
              <a:ext uri="{FF2B5EF4-FFF2-40B4-BE49-F238E27FC236}">
                <a16:creationId xmlns:a16="http://schemas.microsoft.com/office/drawing/2014/main" xmlns="" id="{6ED3236C-972D-4A5A-97D3-894E7E687231}"/>
              </a:ext>
            </a:extLst>
          </p:cNvPr>
          <p:cNvCxnSpPr>
            <a:cxnSpLocks noChangeShapeType="1"/>
          </p:cNvCxnSpPr>
          <p:nvPr/>
        </p:nvCxnSpPr>
        <p:spPr bwMode="auto">
          <a:xfrm rot="10800000">
            <a:off x="2123334" y="1734410"/>
            <a:ext cx="2641600" cy="1881187"/>
          </a:xfrm>
          <a:prstGeom prst="bentConnector2">
            <a:avLst/>
          </a:prstGeom>
          <a:noFill/>
          <a:ln w="76200">
            <a:solidFill>
              <a:srgbClr val="FF3300"/>
            </a:solidFill>
            <a:miter lim="800000"/>
            <a:headEnd/>
            <a:tailEnd type="triangle" w="med" len="med"/>
          </a:ln>
          <a:extLst>
            <a:ext uri="{909E8E84-426E-40DD-AFC4-6F175D3DCCD1}">
              <a14:hiddenFill xmlns:a14="http://schemas.microsoft.com/office/drawing/2010/main">
                <a:noFill/>
              </a14:hiddenFill>
            </a:ext>
          </a:extLst>
        </p:spPr>
      </p:cxnSp>
      <p:pic>
        <p:nvPicPr>
          <p:cNvPr id="31" name="Picture 30">
            <a:extLst>
              <a:ext uri="{FF2B5EF4-FFF2-40B4-BE49-F238E27FC236}">
                <a16:creationId xmlns:a16="http://schemas.microsoft.com/office/drawing/2014/main" xmlns="" id="{EBF6701B-1EA0-4068-8FE8-E2B781062D8B}"/>
              </a:ext>
            </a:extLst>
          </p:cNvPr>
          <p:cNvPicPr>
            <a:picLocks noChangeAspect="1"/>
          </p:cNvPicPr>
          <p:nvPr/>
        </p:nvPicPr>
        <p:blipFill>
          <a:blip r:embed="rId3"/>
          <a:stretch>
            <a:fillRect/>
          </a:stretch>
        </p:blipFill>
        <p:spPr>
          <a:xfrm>
            <a:off x="3935462" y="4244289"/>
            <a:ext cx="899773" cy="1646125"/>
          </a:xfrm>
          <a:prstGeom prst="rect">
            <a:avLst/>
          </a:prstGeom>
        </p:spPr>
      </p:pic>
      <p:sp>
        <p:nvSpPr>
          <p:cNvPr id="9" name="Text Box 13">
            <a:extLst>
              <a:ext uri="{FF2B5EF4-FFF2-40B4-BE49-F238E27FC236}">
                <a16:creationId xmlns:a16="http://schemas.microsoft.com/office/drawing/2014/main" xmlns="" id="{C1803262-428A-469D-917C-3C9FE84508F7}"/>
              </a:ext>
            </a:extLst>
          </p:cNvPr>
          <p:cNvSpPr txBox="1">
            <a:spLocks noChangeArrowheads="1"/>
          </p:cNvSpPr>
          <p:nvPr/>
        </p:nvSpPr>
        <p:spPr bwMode="auto">
          <a:xfrm>
            <a:off x="4746786" y="5233929"/>
            <a:ext cx="1765227" cy="523220"/>
          </a:xfrm>
          <a:prstGeom prst="rect">
            <a:avLst/>
          </a:prstGeom>
          <a:solidFill>
            <a:srgbClr val="FFFF00"/>
          </a:solidFill>
          <a:ln>
            <a:noFill/>
          </a:ln>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r>
              <a:rPr lang="en-US" altLang="en-US" sz="2800" dirty="0">
                <a:solidFill>
                  <a:srgbClr val="023CBE"/>
                </a:solidFill>
                <a:latin typeface="Comic Sans MS" panose="030F0702030302020204" pitchFamily="66" charset="0"/>
              </a:rPr>
              <a:t>Blue </a:t>
            </a:r>
            <a:r>
              <a:rPr lang="en-US" altLang="en-US" dirty="0">
                <a:solidFill>
                  <a:srgbClr val="023CBE"/>
                </a:solidFill>
                <a:latin typeface="Comic Sans MS" panose="030F0702030302020204" pitchFamily="66" charset="0"/>
              </a:rPr>
              <a:t>color</a:t>
            </a:r>
            <a:endParaRPr lang="en-US" altLang="en-US" sz="2800" dirty="0">
              <a:solidFill>
                <a:srgbClr val="023CBE"/>
              </a:solidFill>
              <a:latin typeface="Comic Sans MS" panose="030F0702030302020204" pitchFamily="66" charset="0"/>
            </a:endParaRPr>
          </a:p>
        </p:txBody>
      </p:sp>
      <p:sp>
        <p:nvSpPr>
          <p:cNvPr id="35" name="Rectangle 34">
            <a:extLst>
              <a:ext uri="{FF2B5EF4-FFF2-40B4-BE49-F238E27FC236}">
                <a16:creationId xmlns:a16="http://schemas.microsoft.com/office/drawing/2014/main" xmlns="" id="{F339840F-8D60-45F1-A8C1-53D17DAC387F}"/>
              </a:ext>
            </a:extLst>
          </p:cNvPr>
          <p:cNvSpPr/>
          <p:nvPr/>
        </p:nvSpPr>
        <p:spPr>
          <a:xfrm>
            <a:off x="2732644" y="59823"/>
            <a:ext cx="6520696" cy="923330"/>
          </a:xfrm>
          <a:prstGeom prst="rect">
            <a:avLst/>
          </a:prstGeom>
        </p:spPr>
        <p:txBody>
          <a:bodyPr wrap="none">
            <a:spAutoFit/>
          </a:bodyPr>
          <a:lstStyle/>
          <a:p>
            <a:r>
              <a:rPr lang="en-US" sz="5400" b="1" dirty="0">
                <a:solidFill>
                  <a:srgbClr val="FF0000"/>
                </a:solidFill>
              </a:rPr>
              <a:t>Citrate Utilization Test</a:t>
            </a:r>
          </a:p>
        </p:txBody>
      </p:sp>
      <p:pic>
        <p:nvPicPr>
          <p:cNvPr id="36" name="Picture 35">
            <a:extLst>
              <a:ext uri="{FF2B5EF4-FFF2-40B4-BE49-F238E27FC236}">
                <a16:creationId xmlns:a16="http://schemas.microsoft.com/office/drawing/2014/main" xmlns="" id="{5C1C75C0-07FF-4418-841C-6089C4329C3A}"/>
              </a:ext>
            </a:extLst>
          </p:cNvPr>
          <p:cNvPicPr>
            <a:picLocks noChangeAspect="1"/>
          </p:cNvPicPr>
          <p:nvPr/>
        </p:nvPicPr>
        <p:blipFill rotWithShape="1">
          <a:blip r:embed="rId4"/>
          <a:srcRect r="48045"/>
          <a:stretch/>
        </p:blipFill>
        <p:spPr>
          <a:xfrm>
            <a:off x="425698" y="3079430"/>
            <a:ext cx="1479663" cy="2914650"/>
          </a:xfrm>
          <a:prstGeom prst="rect">
            <a:avLst/>
          </a:prstGeom>
        </p:spPr>
      </p:pic>
      <p:pic>
        <p:nvPicPr>
          <p:cNvPr id="37" name="Picture 36">
            <a:extLst>
              <a:ext uri="{FF2B5EF4-FFF2-40B4-BE49-F238E27FC236}">
                <a16:creationId xmlns:a16="http://schemas.microsoft.com/office/drawing/2014/main" xmlns="" id="{A06CEBA7-014D-4783-9F9A-7AE2ABA100B5}"/>
              </a:ext>
            </a:extLst>
          </p:cNvPr>
          <p:cNvPicPr>
            <a:picLocks noChangeAspect="1"/>
          </p:cNvPicPr>
          <p:nvPr/>
        </p:nvPicPr>
        <p:blipFill rotWithShape="1">
          <a:blip r:embed="rId4"/>
          <a:srcRect l="50000"/>
          <a:stretch/>
        </p:blipFill>
        <p:spPr>
          <a:xfrm>
            <a:off x="10376221" y="3792598"/>
            <a:ext cx="1423987" cy="2914650"/>
          </a:xfrm>
          <a:prstGeom prst="rect">
            <a:avLst/>
          </a:prstGeom>
        </p:spPr>
      </p:pic>
    </p:spTree>
    <p:extLst>
      <p:ext uri="{BB962C8B-B14F-4D97-AF65-F5344CB8AC3E}">
        <p14:creationId xmlns:p14="http://schemas.microsoft.com/office/powerpoint/2010/main" val="1987673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85" y="99186"/>
            <a:ext cx="6352031" cy="738664"/>
          </a:xfrm>
        </p:spPr>
        <p:txBody>
          <a:bodyPr/>
          <a:lstStyle/>
          <a:p>
            <a:r>
              <a:rPr lang="en-US" altLang="en-US" sz="4800" dirty="0">
                <a:solidFill>
                  <a:srgbClr val="FF0000"/>
                </a:solidFill>
              </a:rPr>
              <a:t>Urease Test</a:t>
            </a:r>
            <a:endParaRPr lang="ar-IQ" dirty="0"/>
          </a:p>
        </p:txBody>
      </p:sp>
      <p:sp>
        <p:nvSpPr>
          <p:cNvPr id="3" name="Text Placeholder 2"/>
          <p:cNvSpPr>
            <a:spLocks noGrp="1"/>
          </p:cNvSpPr>
          <p:nvPr>
            <p:ph type="body" idx="1"/>
          </p:nvPr>
        </p:nvSpPr>
        <p:spPr>
          <a:xfrm>
            <a:off x="104985" y="1168653"/>
            <a:ext cx="11982027" cy="4431983"/>
          </a:xfrm>
        </p:spPr>
        <p:txBody>
          <a:bodyPr/>
          <a:lstStyle/>
          <a:p>
            <a:r>
              <a:rPr lang="en-US" sz="3200" dirty="0"/>
              <a:t>This test is used to identify bacteria capable of hydrolyzing urea using the enzyme urease. The hydrolysis of urea forms the weak base, ammonia, as one of its products. This weak base raises the pH of the media above 8.4 and the pH indicator, phenol red, turns from yellow to pink. </a:t>
            </a:r>
            <a:r>
              <a:rPr lang="en-US" sz="3200" dirty="0" smtClean="0"/>
              <a:t>Urease </a:t>
            </a:r>
            <a:r>
              <a:rPr lang="en-US" sz="3200" dirty="0"/>
              <a:t>Test. Proteus mirabilis is a rapid hydrolyzer of urea (center tube). The tube on the </a:t>
            </a:r>
            <a:r>
              <a:rPr lang="en-US" sz="3200" dirty="0" smtClean="0"/>
              <a:t>left </a:t>
            </a:r>
            <a:r>
              <a:rPr lang="en-US" sz="3200" dirty="0"/>
              <a:t>was inoculated with a urease negative organism and the tube on the far </a:t>
            </a:r>
            <a:r>
              <a:rPr lang="en-US" sz="3200" dirty="0" smtClean="0"/>
              <a:t>right </a:t>
            </a:r>
            <a:r>
              <a:rPr lang="en-US" sz="3200" dirty="0"/>
              <a:t>was </a:t>
            </a:r>
            <a:r>
              <a:rPr lang="en-US" sz="3200" dirty="0" err="1"/>
              <a:t>uninoculated</a:t>
            </a:r>
            <a:r>
              <a:rPr lang="en-US" sz="3200" dirty="0"/>
              <a:t>. Helicobacter pylori has urease activity that </a:t>
            </a:r>
            <a:r>
              <a:rPr lang="en-US" sz="3200" dirty="0" err="1"/>
              <a:t>hydrolyse</a:t>
            </a:r>
            <a:r>
              <a:rPr lang="en-US" sz="3200" dirty="0"/>
              <a:t> urea (making so a good environment– NH4 – for surviving in acidic environment - stomach)</a:t>
            </a:r>
            <a:endParaRPr lang="ar-IQ" sz="3200" dirty="0"/>
          </a:p>
        </p:txBody>
      </p:sp>
    </p:spTree>
    <p:extLst>
      <p:ext uri="{BB962C8B-B14F-4D97-AF65-F5344CB8AC3E}">
        <p14:creationId xmlns:p14="http://schemas.microsoft.com/office/powerpoint/2010/main" val="1017589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3ACC09B8-A3AD-4B6A-BFAA-FF86F292EBB9}"/>
              </a:ext>
            </a:extLst>
          </p:cNvPr>
          <p:cNvSpPr>
            <a:spLocks noGrp="1" noChangeArrowheads="1"/>
          </p:cNvSpPr>
          <p:nvPr>
            <p:ph type="title"/>
          </p:nvPr>
        </p:nvSpPr>
        <p:spPr bwMode="auto">
          <a:xfrm>
            <a:off x="468313" y="0"/>
            <a:ext cx="8002587" cy="830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4800" dirty="0">
                <a:solidFill>
                  <a:srgbClr val="FF0000"/>
                </a:solidFill>
              </a:rPr>
              <a:t>Urease Test</a:t>
            </a:r>
          </a:p>
        </p:txBody>
      </p:sp>
      <p:sp>
        <p:nvSpPr>
          <p:cNvPr id="5" name="Rectangle 3">
            <a:extLst>
              <a:ext uri="{FF2B5EF4-FFF2-40B4-BE49-F238E27FC236}">
                <a16:creationId xmlns:a16="http://schemas.microsoft.com/office/drawing/2014/main" xmlns="" id="{BE58BE7E-0A1E-4FE8-BFA7-C5FA33FB9FA7}"/>
              </a:ext>
            </a:extLst>
          </p:cNvPr>
          <p:cNvSpPr txBox="1">
            <a:spLocks noChangeArrowheads="1"/>
          </p:cNvSpPr>
          <p:nvPr/>
        </p:nvSpPr>
        <p:spPr>
          <a:xfrm>
            <a:off x="611188" y="1219200"/>
            <a:ext cx="8075612" cy="2954655"/>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09600" indent="-609600" algn="justLow">
              <a:buFont typeface="Wingdings" pitchFamily="2" charset="2"/>
              <a:buChar char="Ø"/>
              <a:defRPr/>
            </a:pPr>
            <a:r>
              <a:rPr lang="en-US" sz="2400" b="1" kern="0" dirty="0">
                <a:cs typeface="Tahoma" pitchFamily="34" charset="0"/>
              </a:rPr>
              <a:t>Urea agar contains urea and phenol red</a:t>
            </a:r>
          </a:p>
          <a:p>
            <a:pPr marL="609600" indent="-609600" algn="justLow">
              <a:buFont typeface="Wingdings" pitchFamily="2" charset="2"/>
              <a:buChar char="Ø"/>
              <a:defRPr/>
            </a:pPr>
            <a:r>
              <a:rPr lang="en-US" sz="2000" b="1" i="1" dirty="0">
                <a:solidFill>
                  <a:srgbClr val="FF0066"/>
                </a:solidFill>
                <a:latin typeface="Comic Sans MS" panose="030F0702030302020204" pitchFamily="66" charset="0"/>
              </a:rPr>
              <a:t>Urease</a:t>
            </a:r>
            <a:r>
              <a:rPr lang="en-US" sz="2400" b="1" kern="0" dirty="0">
                <a:cs typeface="Tahoma" pitchFamily="34" charset="0"/>
              </a:rPr>
              <a:t> is an enzyme that catalyzes the conversion of urea to CO2 and NH3</a:t>
            </a:r>
          </a:p>
          <a:p>
            <a:pPr marL="609600" indent="-609600" algn="justLow">
              <a:buFont typeface="Wingdings" pitchFamily="2" charset="2"/>
              <a:buChar char="Ø"/>
              <a:defRPr/>
            </a:pPr>
            <a:r>
              <a:rPr lang="en-US" sz="2400" b="1" kern="0" dirty="0">
                <a:cs typeface="Tahoma" pitchFamily="34" charset="0"/>
              </a:rPr>
              <a:t>Ammonia combines with water to produce ammonium hydroxide, a strong base which ↑ pH of the medium. </a:t>
            </a:r>
          </a:p>
          <a:p>
            <a:pPr marL="609600" indent="-609600" algn="justLow">
              <a:buFont typeface="Wingdings" pitchFamily="2" charset="2"/>
              <a:buChar char="Ø"/>
              <a:defRPr/>
            </a:pPr>
            <a:r>
              <a:rPr lang="en-US" sz="2400" b="1" kern="0" dirty="0">
                <a:cs typeface="Tahoma" pitchFamily="34" charset="0"/>
              </a:rPr>
              <a:t>↑ in the pH causes </a:t>
            </a:r>
            <a:r>
              <a:rPr lang="en-US" sz="2000" b="1" i="1" dirty="0">
                <a:solidFill>
                  <a:srgbClr val="FF0066"/>
                </a:solidFill>
                <a:latin typeface="Comic Sans MS" panose="030F0702030302020204" pitchFamily="66" charset="0"/>
              </a:rPr>
              <a:t>phenol</a:t>
            </a:r>
            <a:r>
              <a:rPr lang="en-US" sz="2400" b="1" kern="0" dirty="0">
                <a:cs typeface="Tahoma" pitchFamily="34" charset="0"/>
              </a:rPr>
              <a:t> red r to turn a </a:t>
            </a:r>
            <a:r>
              <a:rPr lang="en-US" sz="2000" b="1" i="1" dirty="0">
                <a:solidFill>
                  <a:srgbClr val="FF0066"/>
                </a:solidFill>
                <a:latin typeface="Comic Sans MS" panose="030F0702030302020204" pitchFamily="66" charset="0"/>
              </a:rPr>
              <a:t>deep</a:t>
            </a:r>
            <a:r>
              <a:rPr lang="en-US" sz="2400" b="1" kern="0" dirty="0">
                <a:cs typeface="Tahoma" pitchFamily="34" charset="0"/>
              </a:rPr>
              <a:t> </a:t>
            </a:r>
            <a:r>
              <a:rPr lang="en-US" sz="2000" b="1" i="1" dirty="0">
                <a:solidFill>
                  <a:srgbClr val="FF0066"/>
                </a:solidFill>
                <a:latin typeface="Comic Sans MS" panose="030F0702030302020204" pitchFamily="66" charset="0"/>
              </a:rPr>
              <a:t>pink</a:t>
            </a:r>
            <a:r>
              <a:rPr lang="en-US" sz="2400" b="1" kern="0" dirty="0">
                <a:cs typeface="Tahoma" pitchFamily="34" charset="0"/>
              </a:rPr>
              <a:t>. This is indicative of a positive reaction for </a:t>
            </a:r>
            <a:r>
              <a:rPr lang="en-US" sz="2000" b="1" i="1" dirty="0">
                <a:solidFill>
                  <a:srgbClr val="FF0066"/>
                </a:solidFill>
                <a:latin typeface="Comic Sans MS" panose="030F0702030302020204" pitchFamily="66" charset="0"/>
              </a:rPr>
              <a:t>urease</a:t>
            </a:r>
          </a:p>
          <a:p>
            <a:pPr marL="609600" indent="-609600">
              <a:defRPr/>
            </a:pPr>
            <a:endParaRPr lang="en-US" sz="2400" b="1" kern="0" dirty="0">
              <a:cs typeface="Tahoma" pitchFamily="34" charset="0"/>
            </a:endParaRPr>
          </a:p>
        </p:txBody>
      </p:sp>
      <p:sp>
        <p:nvSpPr>
          <p:cNvPr id="6" name="Text Box 4">
            <a:extLst>
              <a:ext uri="{FF2B5EF4-FFF2-40B4-BE49-F238E27FC236}">
                <a16:creationId xmlns:a16="http://schemas.microsoft.com/office/drawing/2014/main" xmlns="" id="{74CE7CCC-5671-41B9-84F6-3F6546E9D098}"/>
              </a:ext>
            </a:extLst>
          </p:cNvPr>
          <p:cNvSpPr txBox="1">
            <a:spLocks noChangeArrowheads="1"/>
          </p:cNvSpPr>
          <p:nvPr/>
        </p:nvSpPr>
        <p:spPr bwMode="auto">
          <a:xfrm>
            <a:off x="395288" y="4848228"/>
            <a:ext cx="8429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r>
              <a:rPr lang="en-US" altLang="en-US" sz="2200" dirty="0">
                <a:latin typeface="Comic Sans MS" panose="030F0702030302020204" pitchFamily="66" charset="0"/>
              </a:rPr>
              <a:t>Urea</a:t>
            </a:r>
          </a:p>
        </p:txBody>
      </p:sp>
      <p:sp>
        <p:nvSpPr>
          <p:cNvPr id="7" name="Line 5">
            <a:extLst>
              <a:ext uri="{FF2B5EF4-FFF2-40B4-BE49-F238E27FC236}">
                <a16:creationId xmlns:a16="http://schemas.microsoft.com/office/drawing/2014/main" xmlns="" id="{D838387E-257E-49B6-9402-EC18A1D96B5E}"/>
              </a:ext>
            </a:extLst>
          </p:cNvPr>
          <p:cNvSpPr>
            <a:spLocks noChangeShapeType="1"/>
          </p:cNvSpPr>
          <p:nvPr/>
        </p:nvSpPr>
        <p:spPr bwMode="auto">
          <a:xfrm>
            <a:off x="1187450" y="5135566"/>
            <a:ext cx="1152525" cy="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Text Box 6">
            <a:extLst>
              <a:ext uri="{FF2B5EF4-FFF2-40B4-BE49-F238E27FC236}">
                <a16:creationId xmlns:a16="http://schemas.microsoft.com/office/drawing/2014/main" xmlns="" id="{6D4241A9-9280-45C5-9319-9EF9B1A401D2}"/>
              </a:ext>
            </a:extLst>
          </p:cNvPr>
          <p:cNvSpPr txBox="1">
            <a:spLocks noChangeArrowheads="1"/>
          </p:cNvSpPr>
          <p:nvPr/>
        </p:nvSpPr>
        <p:spPr bwMode="auto">
          <a:xfrm>
            <a:off x="1169988" y="4703766"/>
            <a:ext cx="1050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r>
              <a:rPr lang="en-US" altLang="en-US" sz="2000" dirty="0">
                <a:solidFill>
                  <a:srgbClr val="FF0066"/>
                </a:solidFill>
                <a:latin typeface="Comic Sans MS" panose="030F0702030302020204" pitchFamily="66" charset="0"/>
              </a:rPr>
              <a:t>Urease</a:t>
            </a:r>
          </a:p>
        </p:txBody>
      </p:sp>
      <p:sp>
        <p:nvSpPr>
          <p:cNvPr id="9" name="Text Box 9">
            <a:extLst>
              <a:ext uri="{FF2B5EF4-FFF2-40B4-BE49-F238E27FC236}">
                <a16:creationId xmlns:a16="http://schemas.microsoft.com/office/drawing/2014/main" xmlns="" id="{C17DC824-77C2-48AA-9BBD-718E226A3938}"/>
              </a:ext>
            </a:extLst>
          </p:cNvPr>
          <p:cNvSpPr txBox="1">
            <a:spLocks noChangeArrowheads="1"/>
          </p:cNvSpPr>
          <p:nvPr/>
        </p:nvSpPr>
        <p:spPr bwMode="auto">
          <a:xfrm>
            <a:off x="2287588" y="4924428"/>
            <a:ext cx="17891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r>
              <a:rPr lang="en-US" altLang="en-US" sz="2200" dirty="0">
                <a:latin typeface="Comic Sans MS" panose="030F0702030302020204" pitchFamily="66" charset="0"/>
              </a:rPr>
              <a:t>CO2 + NH3</a:t>
            </a:r>
          </a:p>
        </p:txBody>
      </p:sp>
      <p:sp>
        <p:nvSpPr>
          <p:cNvPr id="10" name="Line 10">
            <a:extLst>
              <a:ext uri="{FF2B5EF4-FFF2-40B4-BE49-F238E27FC236}">
                <a16:creationId xmlns:a16="http://schemas.microsoft.com/office/drawing/2014/main" xmlns="" id="{1266F707-3F92-48E6-9CC5-4A7DFED8AE34}"/>
              </a:ext>
            </a:extLst>
          </p:cNvPr>
          <p:cNvSpPr>
            <a:spLocks noChangeShapeType="1"/>
          </p:cNvSpPr>
          <p:nvPr/>
        </p:nvSpPr>
        <p:spPr bwMode="auto">
          <a:xfrm>
            <a:off x="4145980" y="5135566"/>
            <a:ext cx="1079500" cy="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Text Box 11">
            <a:extLst>
              <a:ext uri="{FF2B5EF4-FFF2-40B4-BE49-F238E27FC236}">
                <a16:creationId xmlns:a16="http://schemas.microsoft.com/office/drawing/2014/main" xmlns="" id="{4C613EAB-D030-4228-B87E-E8FC743FC0DA}"/>
              </a:ext>
            </a:extLst>
          </p:cNvPr>
          <p:cNvSpPr txBox="1">
            <a:spLocks noChangeArrowheads="1"/>
          </p:cNvSpPr>
          <p:nvPr/>
        </p:nvSpPr>
        <p:spPr bwMode="auto">
          <a:xfrm>
            <a:off x="4134288" y="4667253"/>
            <a:ext cx="744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r>
              <a:rPr lang="en-US" altLang="en-US" sz="2000" dirty="0">
                <a:solidFill>
                  <a:srgbClr val="FF0066"/>
                </a:solidFill>
                <a:latin typeface="Comic Sans MS" panose="030F0702030302020204" pitchFamily="66" charset="0"/>
              </a:rPr>
              <a:t>H2O</a:t>
            </a:r>
          </a:p>
        </p:txBody>
      </p:sp>
      <p:sp>
        <p:nvSpPr>
          <p:cNvPr id="12" name="Text Box 12">
            <a:extLst>
              <a:ext uri="{FF2B5EF4-FFF2-40B4-BE49-F238E27FC236}">
                <a16:creationId xmlns:a16="http://schemas.microsoft.com/office/drawing/2014/main" xmlns="" id="{38021589-1361-4893-8A7C-E8166FBEF4A5}"/>
              </a:ext>
            </a:extLst>
          </p:cNvPr>
          <p:cNvSpPr txBox="1">
            <a:spLocks noChangeArrowheads="1"/>
          </p:cNvSpPr>
          <p:nvPr/>
        </p:nvSpPr>
        <p:spPr bwMode="auto">
          <a:xfrm>
            <a:off x="5212557" y="4924428"/>
            <a:ext cx="1471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r>
              <a:rPr lang="en-US" altLang="en-US" dirty="0">
                <a:latin typeface="Comic Sans MS" panose="030F0702030302020204" pitchFamily="66" charset="0"/>
              </a:rPr>
              <a:t>NH4 OH</a:t>
            </a:r>
          </a:p>
        </p:txBody>
      </p:sp>
      <p:sp>
        <p:nvSpPr>
          <p:cNvPr id="13" name="Line 16">
            <a:extLst>
              <a:ext uri="{FF2B5EF4-FFF2-40B4-BE49-F238E27FC236}">
                <a16:creationId xmlns:a16="http://schemas.microsoft.com/office/drawing/2014/main" xmlns="" id="{EEAB1FBA-75A6-42C3-A695-9CA61558597C}"/>
              </a:ext>
            </a:extLst>
          </p:cNvPr>
          <p:cNvSpPr>
            <a:spLocks noChangeShapeType="1"/>
          </p:cNvSpPr>
          <p:nvPr/>
        </p:nvSpPr>
        <p:spPr bwMode="auto">
          <a:xfrm>
            <a:off x="6807922" y="5103816"/>
            <a:ext cx="863600" cy="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Text Box 17">
            <a:extLst>
              <a:ext uri="{FF2B5EF4-FFF2-40B4-BE49-F238E27FC236}">
                <a16:creationId xmlns:a16="http://schemas.microsoft.com/office/drawing/2014/main" xmlns="" id="{833FD55F-8A2E-4B0C-B0E6-2FC0083DDC76}"/>
              </a:ext>
            </a:extLst>
          </p:cNvPr>
          <p:cNvSpPr txBox="1">
            <a:spLocks noChangeArrowheads="1"/>
          </p:cNvSpPr>
          <p:nvPr/>
        </p:nvSpPr>
        <p:spPr bwMode="auto">
          <a:xfrm>
            <a:off x="7881636" y="4703766"/>
            <a:ext cx="11785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r>
              <a:rPr lang="en-US" altLang="en-US" sz="3600" i="0" dirty="0">
                <a:latin typeface="Comic Sans MS" panose="030F0702030302020204" pitchFamily="66" charset="0"/>
              </a:rPr>
              <a:t>↑</a:t>
            </a:r>
            <a:r>
              <a:rPr lang="en-US" altLang="en-US" sz="2000" dirty="0">
                <a:latin typeface="Comic Sans MS" panose="030F0702030302020204" pitchFamily="66" charset="0"/>
              </a:rPr>
              <a:t> in pH</a:t>
            </a:r>
            <a:endParaRPr lang="en-US" altLang="en-US" sz="2000" dirty="0">
              <a:latin typeface="Comic Sans MS" panose="030F0702030302020204" pitchFamily="66" charset="0"/>
              <a:cs typeface="Times New Roman" panose="02020603050405020304" pitchFamily="18" charset="0"/>
            </a:endParaRPr>
          </a:p>
        </p:txBody>
      </p:sp>
      <p:sp>
        <p:nvSpPr>
          <p:cNvPr id="16" name="Text Box 19">
            <a:extLst>
              <a:ext uri="{FF2B5EF4-FFF2-40B4-BE49-F238E27FC236}">
                <a16:creationId xmlns:a16="http://schemas.microsoft.com/office/drawing/2014/main" xmlns="" id="{F87DAA97-0FF0-4E2A-8301-853D728EC9E0}"/>
              </a:ext>
            </a:extLst>
          </p:cNvPr>
          <p:cNvSpPr txBox="1">
            <a:spLocks noChangeArrowheads="1"/>
          </p:cNvSpPr>
          <p:nvPr/>
        </p:nvSpPr>
        <p:spPr bwMode="auto">
          <a:xfrm>
            <a:off x="6524078" y="5236530"/>
            <a:ext cx="1517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r>
              <a:rPr lang="en-US" altLang="en-US" sz="2000" dirty="0">
                <a:solidFill>
                  <a:srgbClr val="FF0000"/>
                </a:solidFill>
                <a:latin typeface="Comic Sans MS" panose="030F0702030302020204" pitchFamily="66" charset="0"/>
              </a:rPr>
              <a:t>Phenol Red</a:t>
            </a:r>
          </a:p>
        </p:txBody>
      </p:sp>
      <p:sp>
        <p:nvSpPr>
          <p:cNvPr id="18" name="Text Box 144">
            <a:extLst>
              <a:ext uri="{FF2B5EF4-FFF2-40B4-BE49-F238E27FC236}">
                <a16:creationId xmlns:a16="http://schemas.microsoft.com/office/drawing/2014/main" xmlns="" id="{4FABC205-52DB-4373-8FEA-E5468C125CB3}"/>
              </a:ext>
            </a:extLst>
          </p:cNvPr>
          <p:cNvSpPr txBox="1">
            <a:spLocks noChangeArrowheads="1"/>
          </p:cNvSpPr>
          <p:nvPr/>
        </p:nvSpPr>
        <p:spPr bwMode="auto">
          <a:xfrm>
            <a:off x="-228600" y="685800"/>
            <a:ext cx="2706688" cy="496161"/>
          </a:xfrm>
          <a:prstGeom prst="rect">
            <a:avLst/>
          </a:prstGeom>
          <a:noFill/>
          <a:ln w="9525" algn="ctr">
            <a:noFill/>
            <a:miter lim="800000"/>
            <a:headEnd/>
            <a:tailEnd/>
          </a:ln>
          <a:effectLst/>
        </p:spPr>
        <p:txBody>
          <a:bodyPr>
            <a:spAutoFit/>
          </a:bodyPr>
          <a:lstStyle/>
          <a:p>
            <a:pPr lvl="1">
              <a:lnSpc>
                <a:spcPct val="80000"/>
              </a:lnSpc>
              <a:spcBef>
                <a:spcPct val="20000"/>
              </a:spcBef>
              <a:buClr>
                <a:srgbClr val="FFFF00"/>
              </a:buClr>
              <a:buSzPct val="90000"/>
              <a:defRPr/>
            </a:pPr>
            <a:r>
              <a:rPr lang="en-US" sz="3200" dirty="0">
                <a:solidFill>
                  <a:srgbClr val="0033CC"/>
                </a:solidFill>
                <a:effectLst>
                  <a:outerShdw blurRad="38100" dist="38100" dir="2700000" algn="tl">
                    <a:srgbClr val="000000"/>
                  </a:outerShdw>
                </a:effectLst>
                <a:cs typeface="Arial" charset="0"/>
              </a:rPr>
              <a:t>Principle</a:t>
            </a:r>
            <a:endParaRPr lang="en-US" sz="3200" dirty="0">
              <a:solidFill>
                <a:srgbClr val="0033CC"/>
              </a:solidFill>
              <a:cs typeface="Arial" charset="0"/>
            </a:endParaRPr>
          </a:p>
        </p:txBody>
      </p:sp>
      <p:pic>
        <p:nvPicPr>
          <p:cNvPr id="20" name="Picture 7" descr="PHOTO63">
            <a:extLst>
              <a:ext uri="{FF2B5EF4-FFF2-40B4-BE49-F238E27FC236}">
                <a16:creationId xmlns:a16="http://schemas.microsoft.com/office/drawing/2014/main" xmlns="" id="{35EF617D-7AF3-4F74-AE7D-65D6B5289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1835" y="290945"/>
            <a:ext cx="2747296" cy="371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Line 8">
            <a:extLst>
              <a:ext uri="{FF2B5EF4-FFF2-40B4-BE49-F238E27FC236}">
                <a16:creationId xmlns:a16="http://schemas.microsoft.com/office/drawing/2014/main" xmlns="" id="{7B3EC05E-2CC5-4BD7-BCDF-87C7753DFC7D}"/>
              </a:ext>
            </a:extLst>
          </p:cNvPr>
          <p:cNvSpPr>
            <a:spLocks noChangeShapeType="1"/>
          </p:cNvSpPr>
          <p:nvPr/>
        </p:nvSpPr>
        <p:spPr bwMode="auto">
          <a:xfrm flipH="1">
            <a:off x="9233183" y="2105891"/>
            <a:ext cx="298112" cy="2133596"/>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Text Box 9">
            <a:extLst>
              <a:ext uri="{FF2B5EF4-FFF2-40B4-BE49-F238E27FC236}">
                <a16:creationId xmlns:a16="http://schemas.microsoft.com/office/drawing/2014/main" xmlns="" id="{87F92C48-B316-42CE-A9D3-5EAA08ECE851}"/>
              </a:ext>
            </a:extLst>
          </p:cNvPr>
          <p:cNvSpPr txBox="1">
            <a:spLocks noChangeArrowheads="1"/>
          </p:cNvSpPr>
          <p:nvPr/>
        </p:nvSpPr>
        <p:spPr bwMode="auto">
          <a:xfrm>
            <a:off x="8473067" y="4239486"/>
            <a:ext cx="1544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r>
              <a:rPr lang="en-US" altLang="en-US" sz="1800" dirty="0">
                <a:solidFill>
                  <a:srgbClr val="FF00FF"/>
                </a:solidFill>
              </a:rPr>
              <a:t>Positive test</a:t>
            </a:r>
          </a:p>
        </p:txBody>
      </p:sp>
      <p:sp>
        <p:nvSpPr>
          <p:cNvPr id="23" name="Line 10">
            <a:extLst>
              <a:ext uri="{FF2B5EF4-FFF2-40B4-BE49-F238E27FC236}">
                <a16:creationId xmlns:a16="http://schemas.microsoft.com/office/drawing/2014/main" xmlns="" id="{3713141B-A510-4BC1-BF93-FCE836A46516}"/>
              </a:ext>
            </a:extLst>
          </p:cNvPr>
          <p:cNvSpPr>
            <a:spLocks noChangeShapeType="1"/>
          </p:cNvSpPr>
          <p:nvPr/>
        </p:nvSpPr>
        <p:spPr bwMode="auto">
          <a:xfrm>
            <a:off x="11012402" y="2438597"/>
            <a:ext cx="335271" cy="1800889"/>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4" name="Text Box 11">
            <a:extLst>
              <a:ext uri="{FF2B5EF4-FFF2-40B4-BE49-F238E27FC236}">
                <a16:creationId xmlns:a16="http://schemas.microsoft.com/office/drawing/2014/main" xmlns="" id="{6CFCC7B7-F302-42E6-824A-1B1AFBCB15B8}"/>
              </a:ext>
            </a:extLst>
          </p:cNvPr>
          <p:cNvSpPr txBox="1">
            <a:spLocks noChangeArrowheads="1"/>
          </p:cNvSpPr>
          <p:nvPr/>
        </p:nvSpPr>
        <p:spPr bwMode="auto">
          <a:xfrm>
            <a:off x="10486017" y="4233136"/>
            <a:ext cx="1620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r>
              <a:rPr lang="en-US" altLang="en-US" sz="1800">
                <a:solidFill>
                  <a:srgbClr val="7030A0"/>
                </a:solidFill>
              </a:rPr>
              <a:t>Negative test</a:t>
            </a:r>
          </a:p>
        </p:txBody>
      </p:sp>
      <p:sp>
        <p:nvSpPr>
          <p:cNvPr id="25" name="Line 16">
            <a:extLst>
              <a:ext uri="{FF2B5EF4-FFF2-40B4-BE49-F238E27FC236}">
                <a16:creationId xmlns:a16="http://schemas.microsoft.com/office/drawing/2014/main" xmlns="" id="{10800E00-ABB0-4849-AF2E-4E6E1AE6F64C}"/>
              </a:ext>
            </a:extLst>
          </p:cNvPr>
          <p:cNvSpPr>
            <a:spLocks noChangeShapeType="1"/>
          </p:cNvSpPr>
          <p:nvPr/>
        </p:nvSpPr>
        <p:spPr bwMode="auto">
          <a:xfrm>
            <a:off x="9099495" y="5123014"/>
            <a:ext cx="863600" cy="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Rectangle 25">
            <a:extLst>
              <a:ext uri="{FF2B5EF4-FFF2-40B4-BE49-F238E27FC236}">
                <a16:creationId xmlns:a16="http://schemas.microsoft.com/office/drawing/2014/main" xmlns="" id="{E40F3CE4-C083-4DB2-823A-FD32F7F76A91}"/>
              </a:ext>
            </a:extLst>
          </p:cNvPr>
          <p:cNvSpPr/>
          <p:nvPr/>
        </p:nvSpPr>
        <p:spPr>
          <a:xfrm>
            <a:off x="9989807" y="4780650"/>
            <a:ext cx="1806905" cy="646331"/>
          </a:xfrm>
          <a:prstGeom prst="rect">
            <a:avLst/>
          </a:prstGeom>
        </p:spPr>
        <p:txBody>
          <a:bodyPr wrap="none">
            <a:spAutoFit/>
          </a:bodyPr>
          <a:lstStyle/>
          <a:p>
            <a:r>
              <a:rPr lang="en-US" sz="2800" b="1" kern="0" dirty="0">
                <a:solidFill>
                  <a:srgbClr val="FF00FF"/>
                </a:solidFill>
                <a:cs typeface="Tahoma" pitchFamily="34" charset="0"/>
              </a:rPr>
              <a:t>Deep</a:t>
            </a:r>
            <a:r>
              <a:rPr lang="en-US" sz="3600" b="1" kern="0" dirty="0">
                <a:solidFill>
                  <a:srgbClr val="7030A0"/>
                </a:solidFill>
                <a:cs typeface="Tahoma" pitchFamily="34" charset="0"/>
              </a:rPr>
              <a:t> </a:t>
            </a:r>
            <a:r>
              <a:rPr lang="en-US" sz="3200" b="1" kern="0" dirty="0">
                <a:solidFill>
                  <a:srgbClr val="FF00FF"/>
                </a:solidFill>
                <a:cs typeface="Tahoma" pitchFamily="34" charset="0"/>
              </a:rPr>
              <a:t>pink</a:t>
            </a:r>
            <a:endParaRPr lang="en-US" sz="2800" b="1" kern="0" dirty="0">
              <a:solidFill>
                <a:srgbClr val="FF00FF"/>
              </a:solidFill>
              <a:cs typeface="Tahoma" pitchFamily="34" charset="0"/>
            </a:endParaRPr>
          </a:p>
        </p:txBody>
      </p:sp>
    </p:spTree>
    <p:extLst>
      <p:ext uri="{BB962C8B-B14F-4D97-AF65-F5344CB8AC3E}">
        <p14:creationId xmlns:p14="http://schemas.microsoft.com/office/powerpoint/2010/main" val="1040499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2334CAB-141D-41DE-BE2B-ECF7FAA7BB1D}"/>
              </a:ext>
            </a:extLst>
          </p:cNvPr>
          <p:cNvSpPr/>
          <p:nvPr/>
        </p:nvSpPr>
        <p:spPr>
          <a:xfrm>
            <a:off x="484908" y="289679"/>
            <a:ext cx="8091055" cy="3323987"/>
          </a:xfrm>
          <a:prstGeom prst="rect">
            <a:avLst/>
          </a:prstGeom>
        </p:spPr>
        <p:txBody>
          <a:bodyPr wrap="square">
            <a:spAutoFit/>
          </a:bodyPr>
          <a:lstStyle/>
          <a:p>
            <a:r>
              <a:rPr lang="en-US" sz="6600" b="1" i="0" u="none" strike="noStrike" baseline="0" dirty="0">
                <a:solidFill>
                  <a:srgbClr val="FF0000"/>
                </a:solidFill>
                <a:latin typeface="Times New Roman" panose="02020603050405020304" pitchFamily="18" charset="0"/>
              </a:rPr>
              <a:t>Motility Test</a:t>
            </a:r>
          </a:p>
          <a:p>
            <a:r>
              <a:rPr lang="en-US" sz="3200" dirty="0">
                <a:solidFill>
                  <a:srgbClr val="FF0000"/>
                </a:solidFill>
                <a:latin typeface="Arial" panose="020B0604020202020204" pitchFamily="34" charset="0"/>
              </a:rPr>
              <a:t>• </a:t>
            </a:r>
            <a:r>
              <a:rPr lang="en-US" sz="3200" b="1" dirty="0">
                <a:solidFill>
                  <a:srgbClr val="FF0000"/>
                </a:solidFill>
                <a:latin typeface="Times New Roman" panose="02020603050405020304" pitchFamily="18" charset="0"/>
              </a:rPr>
              <a:t>Principle:</a:t>
            </a:r>
          </a:p>
          <a:p>
            <a:r>
              <a:rPr lang="en-US" dirty="0">
                <a:solidFill>
                  <a:srgbClr val="000000"/>
                </a:solidFill>
                <a:latin typeface="Arial" panose="020B0604020202020204" pitchFamily="34" charset="0"/>
              </a:rPr>
              <a:t>• </a:t>
            </a:r>
            <a:r>
              <a:rPr lang="en-US" sz="2800" dirty="0">
                <a:solidFill>
                  <a:srgbClr val="000000"/>
                </a:solidFill>
                <a:latin typeface="Times New Roman" panose="02020603050405020304" pitchFamily="18" charset="0"/>
              </a:rPr>
              <a:t>Motility Test Media is </a:t>
            </a:r>
            <a:r>
              <a:rPr lang="en-US" sz="2800" dirty="0">
                <a:solidFill>
                  <a:srgbClr val="0000FF"/>
                </a:solidFill>
                <a:latin typeface="Times New Roman" panose="02020603050405020304" pitchFamily="18" charset="0"/>
              </a:rPr>
              <a:t>a semi-solid agar </a:t>
            </a:r>
            <a:r>
              <a:rPr lang="en-US" sz="2800" dirty="0">
                <a:solidFill>
                  <a:srgbClr val="000000"/>
                </a:solidFill>
                <a:latin typeface="Times New Roman" panose="02020603050405020304" pitchFamily="18" charset="0"/>
              </a:rPr>
              <a:t>designed to</a:t>
            </a:r>
          </a:p>
          <a:p>
            <a:r>
              <a:rPr lang="en-US" sz="2800" dirty="0">
                <a:solidFill>
                  <a:srgbClr val="000000"/>
                </a:solidFill>
                <a:latin typeface="Times New Roman" panose="02020603050405020304" pitchFamily="18" charset="0"/>
              </a:rPr>
              <a:t>demonstrate motility by diffusion.</a:t>
            </a:r>
          </a:p>
          <a:p>
            <a:r>
              <a:rPr lang="en-US" sz="2800" dirty="0">
                <a:solidFill>
                  <a:srgbClr val="000000"/>
                </a:solidFill>
                <a:latin typeface="Arial" panose="020B0604020202020204" pitchFamily="34" charset="0"/>
              </a:rPr>
              <a:t>• </a:t>
            </a:r>
            <a:r>
              <a:rPr lang="en-US" sz="2800" dirty="0">
                <a:solidFill>
                  <a:srgbClr val="000000"/>
                </a:solidFill>
                <a:latin typeface="Times New Roman" panose="02020603050405020304" pitchFamily="18" charset="0"/>
              </a:rPr>
              <a:t>This is not a biochemical test, but it can </a:t>
            </a:r>
            <a:r>
              <a:rPr lang="en-US" sz="2800" dirty="0">
                <a:solidFill>
                  <a:srgbClr val="0000FF"/>
                </a:solidFill>
                <a:latin typeface="Times New Roman" panose="02020603050405020304" pitchFamily="18" charset="0"/>
              </a:rPr>
              <a:t>distinguish bacteria</a:t>
            </a:r>
            <a:r>
              <a:rPr lang="en-US" sz="2800" dirty="0">
                <a:solidFill>
                  <a:srgbClr val="000000"/>
                </a:solidFill>
                <a:latin typeface="Times New Roman" panose="02020603050405020304" pitchFamily="18" charset="0"/>
              </a:rPr>
              <a:t>. It </a:t>
            </a:r>
            <a:r>
              <a:rPr lang="en-US" sz="2800" dirty="0">
                <a:solidFill>
                  <a:srgbClr val="0000FF"/>
                </a:solidFill>
                <a:latin typeface="Times New Roman" panose="02020603050405020304" pitchFamily="18" charset="0"/>
              </a:rPr>
              <a:t>determines presence of flagella</a:t>
            </a:r>
            <a:r>
              <a:rPr lang="en-US" sz="2800" dirty="0">
                <a:solidFill>
                  <a:srgbClr val="000000"/>
                </a:solidFill>
                <a:latin typeface="Times New Roman" panose="02020603050405020304" pitchFamily="18" charset="0"/>
              </a:rPr>
              <a:t>.</a:t>
            </a:r>
          </a:p>
        </p:txBody>
      </p:sp>
      <p:pic>
        <p:nvPicPr>
          <p:cNvPr id="5" name="Picture 4">
            <a:extLst>
              <a:ext uri="{FF2B5EF4-FFF2-40B4-BE49-F238E27FC236}">
                <a16:creationId xmlns:a16="http://schemas.microsoft.com/office/drawing/2014/main" xmlns="" id="{31C16755-137D-48C5-80F4-D01F02234382}"/>
              </a:ext>
            </a:extLst>
          </p:cNvPr>
          <p:cNvPicPr>
            <a:picLocks noChangeAspect="1"/>
          </p:cNvPicPr>
          <p:nvPr/>
        </p:nvPicPr>
        <p:blipFill>
          <a:blip r:embed="rId2"/>
          <a:stretch>
            <a:fillRect/>
          </a:stretch>
        </p:blipFill>
        <p:spPr>
          <a:xfrm>
            <a:off x="8362443" y="289679"/>
            <a:ext cx="3680578" cy="5681630"/>
          </a:xfrm>
          <a:prstGeom prst="rect">
            <a:avLst/>
          </a:prstGeom>
        </p:spPr>
      </p:pic>
      <p:sp>
        <p:nvSpPr>
          <p:cNvPr id="6" name="Rectangle 5">
            <a:extLst>
              <a:ext uri="{FF2B5EF4-FFF2-40B4-BE49-F238E27FC236}">
                <a16:creationId xmlns:a16="http://schemas.microsoft.com/office/drawing/2014/main" xmlns="" id="{25FC2A34-E6A5-4643-884D-7982E2B661CD}"/>
              </a:ext>
            </a:extLst>
          </p:cNvPr>
          <p:cNvSpPr/>
          <p:nvPr/>
        </p:nvSpPr>
        <p:spPr>
          <a:xfrm>
            <a:off x="484908" y="3743420"/>
            <a:ext cx="8312728" cy="2677656"/>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Positive test: </a:t>
            </a:r>
            <a:r>
              <a:rPr lang="en-US" sz="2400" dirty="0">
                <a:solidFill>
                  <a:srgbClr val="000000"/>
                </a:solidFill>
                <a:latin typeface="Times New Roman" panose="02020603050405020304" pitchFamily="18" charset="0"/>
                <a:cs typeface="Times New Roman" panose="02020603050405020304" pitchFamily="18" charset="0"/>
              </a:rPr>
              <a:t>Growth spread away from the line of</a:t>
            </a:r>
          </a:p>
          <a:p>
            <a:r>
              <a:rPr lang="en-US" sz="2400" dirty="0">
                <a:solidFill>
                  <a:srgbClr val="000000"/>
                </a:solidFill>
                <a:latin typeface="Times New Roman" panose="02020603050405020304" pitchFamily="18" charset="0"/>
                <a:cs typeface="Times New Roman" panose="02020603050405020304" pitchFamily="18" charset="0"/>
              </a:rPr>
              <a:t>                           inoculation = motile</a:t>
            </a:r>
          </a:p>
          <a:p>
            <a:r>
              <a:rPr lang="en-US" sz="2400" dirty="0">
                <a:solidFill>
                  <a:srgbClr val="0000FF"/>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Negative test: </a:t>
            </a:r>
            <a:r>
              <a:rPr lang="en-US" sz="2400" dirty="0">
                <a:solidFill>
                  <a:srgbClr val="000000"/>
                </a:solidFill>
                <a:latin typeface="Times New Roman" panose="02020603050405020304" pitchFamily="18" charset="0"/>
                <a:cs typeface="Times New Roman" panose="02020603050405020304" pitchFamily="18" charset="0"/>
              </a:rPr>
              <a:t>Growth only occurred at the line of</a:t>
            </a:r>
          </a:p>
          <a:p>
            <a:r>
              <a:rPr lang="en-US" sz="2400" dirty="0">
                <a:solidFill>
                  <a:srgbClr val="000000"/>
                </a:solidFill>
                <a:latin typeface="Times New Roman" panose="02020603050405020304" pitchFamily="18" charset="0"/>
                <a:cs typeface="Times New Roman" panose="02020603050405020304" pitchFamily="18" charset="0"/>
              </a:rPr>
              <a:t>                           inoculation = Non-motile</a:t>
            </a:r>
          </a:p>
          <a:p>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Significance:</a:t>
            </a:r>
            <a:r>
              <a:rPr lang="en-US" sz="2400" dirty="0">
                <a:solidFill>
                  <a:srgbClr val="000000"/>
                </a:solidFill>
                <a:latin typeface="Times New Roman" panose="02020603050405020304" pitchFamily="18" charset="0"/>
                <a:cs typeface="Times New Roman" panose="02020603050405020304" pitchFamily="18" charset="0"/>
              </a:rPr>
              <a:t> This test is used for the differentiation</a:t>
            </a:r>
          </a:p>
          <a:p>
            <a:r>
              <a:rPr lang="en-US" sz="2400" dirty="0">
                <a:solidFill>
                  <a:srgbClr val="000000"/>
                </a:solidFill>
                <a:latin typeface="Times New Roman" panose="02020603050405020304" pitchFamily="18" charset="0"/>
                <a:cs typeface="Times New Roman" panose="02020603050405020304" pitchFamily="18" charset="0"/>
              </a:rPr>
              <a:t>                          of microorganisms on the basis of</a:t>
            </a:r>
          </a:p>
          <a:p>
            <a:r>
              <a:rPr lang="en-US" sz="2400" dirty="0">
                <a:solidFill>
                  <a:srgbClr val="000000"/>
                </a:solidFill>
                <a:latin typeface="Times New Roman" panose="02020603050405020304" pitchFamily="18" charset="0"/>
                <a:cs typeface="Times New Roman" panose="02020603050405020304" pitchFamily="18" charset="0"/>
              </a:rPr>
              <a:t>                          motility.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4938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68346" y="354915"/>
            <a:ext cx="7059930" cy="940435"/>
          </a:xfrm>
          <a:prstGeom prst="rect">
            <a:avLst/>
          </a:prstGeom>
        </p:spPr>
        <p:txBody>
          <a:bodyPr vert="horz" wrap="square" lIns="0" tIns="12700" rIns="0" bIns="0" rtlCol="0">
            <a:spAutoFit/>
          </a:bodyPr>
          <a:lstStyle/>
          <a:p>
            <a:pPr marL="12700">
              <a:spcBef>
                <a:spcPts val="100"/>
              </a:spcBef>
            </a:pPr>
            <a:r>
              <a:rPr sz="6000" dirty="0">
                <a:solidFill>
                  <a:srgbClr val="FF0000"/>
                </a:solidFill>
              </a:rPr>
              <a:t>Enterobacteriac</a:t>
            </a:r>
            <a:r>
              <a:rPr sz="6000" spc="10" dirty="0">
                <a:solidFill>
                  <a:srgbClr val="FF0000"/>
                </a:solidFill>
              </a:rPr>
              <a:t>e</a:t>
            </a:r>
            <a:r>
              <a:rPr sz="6000" dirty="0">
                <a:solidFill>
                  <a:srgbClr val="FF0000"/>
                </a:solidFill>
              </a:rPr>
              <a:t>ae</a:t>
            </a:r>
          </a:p>
        </p:txBody>
      </p:sp>
      <p:sp>
        <p:nvSpPr>
          <p:cNvPr id="3" name="object 3"/>
          <p:cNvSpPr txBox="1"/>
          <p:nvPr/>
        </p:nvSpPr>
        <p:spPr>
          <a:xfrm>
            <a:off x="221673" y="1565565"/>
            <a:ext cx="11859491" cy="4112023"/>
          </a:xfrm>
          <a:prstGeom prst="rect">
            <a:avLst/>
          </a:prstGeom>
        </p:spPr>
        <p:txBody>
          <a:bodyPr vert="horz" wrap="square" lIns="0" tIns="109855" rIns="0" bIns="0" rtlCol="0">
            <a:spAutoFit/>
          </a:bodyPr>
          <a:lstStyle/>
          <a:p>
            <a:pPr marL="355600" indent="-342900">
              <a:spcBef>
                <a:spcPts val="865"/>
              </a:spcBef>
              <a:buFontTx/>
              <a:buChar char="•"/>
              <a:tabLst>
                <a:tab pos="354965" algn="l"/>
                <a:tab pos="355600" algn="l"/>
              </a:tabLst>
            </a:pPr>
            <a:r>
              <a:rPr sz="4800" spc="-5" dirty="0">
                <a:solidFill>
                  <a:prstClr val="black"/>
                </a:solidFill>
                <a:latin typeface="Arial"/>
                <a:cs typeface="Arial"/>
              </a:rPr>
              <a:t>Commonly </a:t>
            </a:r>
            <a:r>
              <a:rPr sz="4800" dirty="0">
                <a:solidFill>
                  <a:prstClr val="black"/>
                </a:solidFill>
                <a:latin typeface="Arial"/>
                <a:cs typeface="Arial"/>
              </a:rPr>
              <a:t>present in </a:t>
            </a:r>
            <a:r>
              <a:rPr sz="4800" spc="-5" dirty="0">
                <a:solidFill>
                  <a:prstClr val="black"/>
                </a:solidFill>
                <a:latin typeface="Arial"/>
                <a:cs typeface="Arial"/>
              </a:rPr>
              <a:t>large</a:t>
            </a:r>
            <a:r>
              <a:rPr sz="4800" spc="-80" dirty="0">
                <a:solidFill>
                  <a:prstClr val="black"/>
                </a:solidFill>
                <a:latin typeface="Arial"/>
                <a:cs typeface="Arial"/>
              </a:rPr>
              <a:t> </a:t>
            </a:r>
            <a:r>
              <a:rPr sz="4800" spc="-5" dirty="0">
                <a:solidFill>
                  <a:prstClr val="black"/>
                </a:solidFill>
                <a:latin typeface="Arial"/>
                <a:cs typeface="Arial"/>
              </a:rPr>
              <a:t>intestine</a:t>
            </a:r>
            <a:endParaRPr sz="4800" dirty="0">
              <a:solidFill>
                <a:prstClr val="black"/>
              </a:solidFill>
              <a:latin typeface="Arial"/>
              <a:cs typeface="Arial"/>
            </a:endParaRPr>
          </a:p>
          <a:p>
            <a:pPr marL="469900" indent="-457200">
              <a:spcBef>
                <a:spcPts val="770"/>
              </a:spcBef>
              <a:buFont typeface="Arial" panose="020B0604020202020204" pitchFamily="34" charset="0"/>
              <a:buChar char="•"/>
              <a:tabLst>
                <a:tab pos="354965" algn="l"/>
                <a:tab pos="355600" algn="l"/>
              </a:tabLst>
            </a:pPr>
            <a:r>
              <a:rPr sz="4800" spc="-5" dirty="0">
                <a:solidFill>
                  <a:prstClr val="black"/>
                </a:solidFill>
                <a:latin typeface="Arial"/>
                <a:cs typeface="Arial"/>
              </a:rPr>
              <a:t>Some </a:t>
            </a:r>
            <a:r>
              <a:rPr sz="4800" dirty="0">
                <a:solidFill>
                  <a:prstClr val="black"/>
                </a:solidFill>
                <a:latin typeface="Arial"/>
                <a:cs typeface="Arial"/>
              </a:rPr>
              <a:t>are </a:t>
            </a:r>
            <a:r>
              <a:rPr sz="4800" spc="-5" dirty="0">
                <a:solidFill>
                  <a:prstClr val="black"/>
                </a:solidFill>
                <a:latin typeface="Arial"/>
                <a:cs typeface="Arial"/>
              </a:rPr>
              <a:t>non</a:t>
            </a:r>
            <a:r>
              <a:rPr sz="4800" spc="-65" dirty="0">
                <a:solidFill>
                  <a:prstClr val="black"/>
                </a:solidFill>
                <a:latin typeface="Arial"/>
                <a:cs typeface="Arial"/>
              </a:rPr>
              <a:t> </a:t>
            </a:r>
            <a:r>
              <a:rPr sz="4800" spc="-5" dirty="0">
                <a:solidFill>
                  <a:prstClr val="black"/>
                </a:solidFill>
                <a:latin typeface="Arial"/>
                <a:cs typeface="Arial"/>
              </a:rPr>
              <a:t>pathogenic</a:t>
            </a:r>
            <a:endParaRPr sz="4800" dirty="0">
              <a:solidFill>
                <a:prstClr val="black"/>
              </a:solidFill>
              <a:latin typeface="Arial"/>
              <a:cs typeface="Arial"/>
            </a:endParaRPr>
          </a:p>
          <a:p>
            <a:pPr marL="355600" indent="-342900">
              <a:spcBef>
                <a:spcPts val="770"/>
              </a:spcBef>
              <a:buFontTx/>
              <a:buChar char="•"/>
              <a:tabLst>
                <a:tab pos="354965" algn="l"/>
                <a:tab pos="355600" algn="l"/>
              </a:tabLst>
            </a:pPr>
            <a:r>
              <a:rPr sz="4800" dirty="0">
                <a:solidFill>
                  <a:prstClr val="black"/>
                </a:solidFill>
                <a:latin typeface="Arial"/>
                <a:cs typeface="Arial"/>
              </a:rPr>
              <a:t>A few </a:t>
            </a:r>
            <a:r>
              <a:rPr sz="4800" spc="-5" dirty="0">
                <a:solidFill>
                  <a:prstClr val="black"/>
                </a:solidFill>
                <a:latin typeface="Arial"/>
                <a:cs typeface="Arial"/>
              </a:rPr>
              <a:t>are highly</a:t>
            </a:r>
            <a:r>
              <a:rPr sz="4800" spc="-35" dirty="0">
                <a:solidFill>
                  <a:prstClr val="black"/>
                </a:solidFill>
                <a:latin typeface="Arial"/>
                <a:cs typeface="Arial"/>
              </a:rPr>
              <a:t> </a:t>
            </a:r>
            <a:r>
              <a:rPr sz="4800" spc="-5" dirty="0">
                <a:solidFill>
                  <a:prstClr val="black"/>
                </a:solidFill>
                <a:latin typeface="Arial"/>
                <a:cs typeface="Arial"/>
              </a:rPr>
              <a:t>Pathogenic,</a:t>
            </a:r>
            <a:endParaRPr sz="4800" dirty="0">
              <a:solidFill>
                <a:prstClr val="black"/>
              </a:solidFill>
              <a:latin typeface="Arial"/>
              <a:cs typeface="Arial"/>
            </a:endParaRPr>
          </a:p>
          <a:p>
            <a:pPr marL="355600" marR="5080" indent="-342900">
              <a:spcBef>
                <a:spcPts val="770"/>
              </a:spcBef>
              <a:buFontTx/>
              <a:buChar char="•"/>
              <a:tabLst>
                <a:tab pos="354965" algn="l"/>
                <a:tab pos="355600" algn="l"/>
              </a:tabLst>
            </a:pPr>
            <a:r>
              <a:rPr sz="4800" spc="-5" dirty="0">
                <a:solidFill>
                  <a:prstClr val="black"/>
                </a:solidFill>
                <a:latin typeface="Arial"/>
                <a:cs typeface="Arial"/>
              </a:rPr>
              <a:t>Some </a:t>
            </a:r>
            <a:r>
              <a:rPr sz="4800" dirty="0">
                <a:solidFill>
                  <a:prstClr val="black"/>
                </a:solidFill>
                <a:latin typeface="Arial"/>
                <a:cs typeface="Arial"/>
              </a:rPr>
              <a:t>commensals turn </a:t>
            </a:r>
            <a:r>
              <a:rPr sz="4800" spc="-5" dirty="0">
                <a:solidFill>
                  <a:prstClr val="black"/>
                </a:solidFill>
                <a:latin typeface="Arial"/>
                <a:cs typeface="Arial"/>
              </a:rPr>
              <a:t>out </a:t>
            </a:r>
            <a:r>
              <a:rPr sz="4800" dirty="0">
                <a:solidFill>
                  <a:prstClr val="black"/>
                </a:solidFill>
                <a:latin typeface="Arial"/>
                <a:cs typeface="Arial"/>
              </a:rPr>
              <a:t>to be  </a:t>
            </a:r>
            <a:r>
              <a:rPr sz="4800" spc="-5" dirty="0">
                <a:solidFill>
                  <a:prstClr val="black"/>
                </a:solidFill>
                <a:latin typeface="Arial"/>
                <a:cs typeface="Arial"/>
              </a:rPr>
              <a:t>pathogenic. </a:t>
            </a:r>
            <a:r>
              <a:rPr sz="4800" dirty="0">
                <a:solidFill>
                  <a:prstClr val="black"/>
                </a:solidFill>
                <a:latin typeface="Arial"/>
                <a:cs typeface="Arial"/>
              </a:rPr>
              <a:t>as in UTI </a:t>
            </a:r>
            <a:r>
              <a:rPr sz="4800" spc="-5" dirty="0">
                <a:solidFill>
                  <a:prstClr val="black"/>
                </a:solidFill>
                <a:latin typeface="Arial"/>
                <a:cs typeface="Arial"/>
              </a:rPr>
              <a:t>after</a:t>
            </a:r>
            <a:r>
              <a:rPr sz="4800" spc="-45" dirty="0">
                <a:solidFill>
                  <a:prstClr val="black"/>
                </a:solidFill>
                <a:latin typeface="Arial"/>
                <a:cs typeface="Arial"/>
              </a:rPr>
              <a:t> </a:t>
            </a:r>
            <a:r>
              <a:rPr sz="4800" spc="-5" dirty="0">
                <a:solidFill>
                  <a:prstClr val="black"/>
                </a:solidFill>
                <a:latin typeface="Arial"/>
                <a:cs typeface="Arial"/>
              </a:rPr>
              <a:t>catheterization.</a:t>
            </a:r>
            <a:endParaRPr sz="4800" dirty="0">
              <a:solidFill>
                <a:prstClr val="black"/>
              </a:solidFill>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85" y="99186"/>
            <a:ext cx="6352031" cy="615553"/>
          </a:xfrm>
        </p:spPr>
        <p:txBody>
          <a:bodyPr/>
          <a:lstStyle/>
          <a:p>
            <a:r>
              <a:rPr lang="en-US" dirty="0" err="1">
                <a:solidFill>
                  <a:srgbClr val="FF0000"/>
                </a:solidFill>
              </a:rPr>
              <a:t>Enterobacteriac</a:t>
            </a:r>
            <a:r>
              <a:rPr lang="en-US" spc="10" dirty="0" err="1">
                <a:solidFill>
                  <a:srgbClr val="FF0000"/>
                </a:solidFill>
              </a:rPr>
              <a:t>e</a:t>
            </a:r>
            <a:r>
              <a:rPr lang="en-US" dirty="0" err="1">
                <a:solidFill>
                  <a:srgbClr val="FF0000"/>
                </a:solidFill>
              </a:rPr>
              <a:t>ae</a:t>
            </a:r>
            <a:endParaRPr lang="ar-IQ" dirty="0"/>
          </a:p>
        </p:txBody>
      </p:sp>
      <p:sp>
        <p:nvSpPr>
          <p:cNvPr id="3" name="Text Placeholder 2"/>
          <p:cNvSpPr>
            <a:spLocks noGrp="1"/>
          </p:cNvSpPr>
          <p:nvPr>
            <p:ph type="body" idx="1"/>
          </p:nvPr>
        </p:nvSpPr>
        <p:spPr/>
        <p:txBody>
          <a:bodyPr/>
          <a:lstStyle/>
          <a:p>
            <a:endParaRPr lang="ar-IQ"/>
          </a:p>
        </p:txBody>
      </p:sp>
      <p:sp>
        <p:nvSpPr>
          <p:cNvPr id="4" name="Rectangle 3"/>
          <p:cNvSpPr/>
          <p:nvPr/>
        </p:nvSpPr>
        <p:spPr>
          <a:xfrm>
            <a:off x="1017431" y="2551836"/>
            <a:ext cx="10431887" cy="1815882"/>
          </a:xfrm>
          <a:prstGeom prst="rect">
            <a:avLst/>
          </a:prstGeom>
        </p:spPr>
        <p:txBody>
          <a:bodyPr wrap="square">
            <a:spAutoFit/>
          </a:bodyPr>
          <a:lstStyle/>
          <a:p>
            <a:r>
              <a:rPr lang="en-US" sz="2800" b="1" i="1" dirty="0">
                <a:solidFill>
                  <a:srgbClr val="FF0000"/>
                </a:solidFill>
              </a:rPr>
              <a:t>Proteus mirabilis </a:t>
            </a:r>
            <a:r>
              <a:rPr lang="en-US" sz="2800" dirty="0"/>
              <a:t>on blood agar - for most strains of P. mirabilis and P. vulgaris is </a:t>
            </a:r>
            <a:r>
              <a:rPr lang="en-US" sz="2800" dirty="0" smtClean="0"/>
              <a:t>typical their </a:t>
            </a:r>
            <a:r>
              <a:rPr lang="en-US" sz="2800" dirty="0"/>
              <a:t>ability to swarm (RAUSS phenomenon) over the surfaces of solid cultivation </a:t>
            </a:r>
            <a:r>
              <a:rPr lang="en-US" sz="2800" dirty="0" smtClean="0"/>
              <a:t>media (the </a:t>
            </a:r>
            <a:r>
              <a:rPr lang="en-US" sz="2800" dirty="0"/>
              <a:t>spreading growth covers other organisms in the culture and thus delays their isolation</a:t>
            </a:r>
            <a:r>
              <a:rPr lang="en-US" dirty="0"/>
              <a:t>). </a:t>
            </a:r>
            <a:endParaRPr lang="ar-IQ" dirty="0"/>
          </a:p>
        </p:txBody>
      </p:sp>
    </p:spTree>
    <p:extLst>
      <p:ext uri="{BB962C8B-B14F-4D97-AF65-F5344CB8AC3E}">
        <p14:creationId xmlns:p14="http://schemas.microsoft.com/office/powerpoint/2010/main" val="1614054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85" y="99186"/>
            <a:ext cx="6352031" cy="615553"/>
          </a:xfrm>
        </p:spPr>
        <p:txBody>
          <a:bodyPr/>
          <a:lstStyle/>
          <a:p>
            <a:r>
              <a:rPr lang="en-US" dirty="0" err="1">
                <a:solidFill>
                  <a:srgbClr val="FF0000"/>
                </a:solidFill>
              </a:rPr>
              <a:t>Enterobacteriac</a:t>
            </a:r>
            <a:r>
              <a:rPr lang="en-US" spc="10" dirty="0" err="1">
                <a:solidFill>
                  <a:srgbClr val="FF0000"/>
                </a:solidFill>
              </a:rPr>
              <a:t>e</a:t>
            </a:r>
            <a:r>
              <a:rPr lang="en-US" dirty="0" err="1">
                <a:solidFill>
                  <a:srgbClr val="FF0000"/>
                </a:solidFill>
              </a:rPr>
              <a:t>ae</a:t>
            </a:r>
            <a:endParaRPr lang="ar-IQ" dirty="0"/>
          </a:p>
        </p:txBody>
      </p:sp>
      <p:sp>
        <p:nvSpPr>
          <p:cNvPr id="3" name="Text Placeholder 2"/>
          <p:cNvSpPr>
            <a:spLocks noGrp="1"/>
          </p:cNvSpPr>
          <p:nvPr>
            <p:ph type="body" idx="1"/>
          </p:nvPr>
        </p:nvSpPr>
        <p:spPr/>
        <p:txBody>
          <a:bodyPr/>
          <a:lstStyle/>
          <a:p>
            <a:endParaRPr lang="ar-IQ"/>
          </a:p>
        </p:txBody>
      </p:sp>
      <p:pic>
        <p:nvPicPr>
          <p:cNvPr id="1026" name="Picture 2" descr="Biochemical Test and Identification of Proteus mirabi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0065" y="2024614"/>
            <a:ext cx="619125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983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85" y="99186"/>
            <a:ext cx="6352031" cy="615553"/>
          </a:xfrm>
        </p:spPr>
        <p:txBody>
          <a:bodyPr/>
          <a:lstStyle/>
          <a:p>
            <a:r>
              <a:rPr lang="en-US" dirty="0" err="1">
                <a:solidFill>
                  <a:srgbClr val="FF0000"/>
                </a:solidFill>
              </a:rPr>
              <a:t>Enterobacteriac</a:t>
            </a:r>
            <a:r>
              <a:rPr lang="en-US" spc="10" dirty="0" err="1">
                <a:solidFill>
                  <a:srgbClr val="FF0000"/>
                </a:solidFill>
              </a:rPr>
              <a:t>e</a:t>
            </a:r>
            <a:r>
              <a:rPr lang="en-US" dirty="0" err="1">
                <a:solidFill>
                  <a:srgbClr val="FF0000"/>
                </a:solidFill>
              </a:rPr>
              <a:t>ae</a:t>
            </a:r>
            <a:endParaRPr lang="ar-IQ" dirty="0"/>
          </a:p>
        </p:txBody>
      </p:sp>
      <p:sp>
        <p:nvSpPr>
          <p:cNvPr id="3" name="Text Placeholder 2"/>
          <p:cNvSpPr>
            <a:spLocks noGrp="1"/>
          </p:cNvSpPr>
          <p:nvPr>
            <p:ph type="body" idx="1"/>
          </p:nvPr>
        </p:nvSpPr>
        <p:spPr>
          <a:xfrm>
            <a:off x="104985" y="1168653"/>
            <a:ext cx="11982027" cy="2031325"/>
          </a:xfrm>
        </p:spPr>
        <p:txBody>
          <a:bodyPr/>
          <a:lstStyle/>
          <a:p>
            <a:r>
              <a:rPr lang="en-US" sz="3200" dirty="0">
                <a:solidFill>
                  <a:srgbClr val="FF0000"/>
                </a:solidFill>
              </a:rPr>
              <a:t>Oxidase </a:t>
            </a:r>
            <a:r>
              <a:rPr lang="en-US" sz="3200" dirty="0" smtClean="0">
                <a:solidFill>
                  <a:srgbClr val="FF0000"/>
                </a:solidFill>
              </a:rPr>
              <a:t>•</a:t>
            </a:r>
          </a:p>
          <a:p>
            <a:r>
              <a:rPr lang="en-US" dirty="0" smtClean="0"/>
              <a:t> </a:t>
            </a:r>
            <a:r>
              <a:rPr lang="en-US" sz="3600" dirty="0"/>
              <a:t>Detects cytochrome oxidase enzyme that converts </a:t>
            </a:r>
            <a:r>
              <a:rPr lang="en-US" sz="3600" dirty="0" err="1"/>
              <a:t>dimethylphenyldiamine</a:t>
            </a:r>
            <a:r>
              <a:rPr lang="en-US" sz="3600" dirty="0"/>
              <a:t> to indophenol blue (clear to blue) </a:t>
            </a:r>
            <a:r>
              <a:rPr lang="en-US" sz="2800" dirty="0"/>
              <a:t>• </a:t>
            </a:r>
            <a:r>
              <a:rPr lang="en-US" sz="2800" b="1" dirty="0">
                <a:solidFill>
                  <a:srgbClr val="FF0000"/>
                </a:solidFill>
              </a:rPr>
              <a:t>Oxidase +</a:t>
            </a:r>
            <a:r>
              <a:rPr lang="en-US" sz="2800" b="1" dirty="0" err="1">
                <a:solidFill>
                  <a:srgbClr val="FF0000"/>
                </a:solidFill>
              </a:rPr>
              <a:t>ve</a:t>
            </a:r>
            <a:r>
              <a:rPr lang="en-US" sz="2800" b="1" dirty="0">
                <a:solidFill>
                  <a:srgbClr val="FF0000"/>
                </a:solidFill>
              </a:rPr>
              <a:t> bacteria: – Pseudomonas – Vibrio Glucose fermentation</a:t>
            </a:r>
            <a:endParaRPr lang="ar-IQ" sz="2800" b="1" dirty="0">
              <a:solidFill>
                <a:srgbClr val="FF0000"/>
              </a:solidFill>
            </a:endParaRPr>
          </a:p>
        </p:txBody>
      </p:sp>
    </p:spTree>
    <p:extLst>
      <p:ext uri="{BB962C8B-B14F-4D97-AF65-F5344CB8AC3E}">
        <p14:creationId xmlns:p14="http://schemas.microsoft.com/office/powerpoint/2010/main" val="722010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Text Placeholder 2"/>
          <p:cNvSpPr>
            <a:spLocks noGrp="1"/>
          </p:cNvSpPr>
          <p:nvPr>
            <p:ph type="body" idx="1"/>
          </p:nvPr>
        </p:nvSpPr>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402" y="1506828"/>
            <a:ext cx="8416947" cy="4430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871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85" y="99186"/>
            <a:ext cx="6352031" cy="615553"/>
          </a:xfrm>
        </p:spPr>
        <p:txBody>
          <a:bodyPr/>
          <a:lstStyle/>
          <a:p>
            <a:r>
              <a:rPr lang="en-US" dirty="0" err="1">
                <a:solidFill>
                  <a:srgbClr val="FF0000"/>
                </a:solidFill>
              </a:rPr>
              <a:t>Enterobacteriac</a:t>
            </a:r>
            <a:r>
              <a:rPr lang="en-US" spc="10" dirty="0" err="1">
                <a:solidFill>
                  <a:srgbClr val="FF0000"/>
                </a:solidFill>
              </a:rPr>
              <a:t>e</a:t>
            </a:r>
            <a:r>
              <a:rPr lang="en-US" dirty="0" err="1">
                <a:solidFill>
                  <a:srgbClr val="FF0000"/>
                </a:solidFill>
              </a:rPr>
              <a:t>ae</a:t>
            </a:r>
            <a:endParaRPr lang="ar-IQ" dirty="0"/>
          </a:p>
        </p:txBody>
      </p:sp>
      <p:sp>
        <p:nvSpPr>
          <p:cNvPr id="3" name="Text Placeholder 2"/>
          <p:cNvSpPr>
            <a:spLocks noGrp="1"/>
          </p:cNvSpPr>
          <p:nvPr>
            <p:ph type="body" idx="1"/>
          </p:nvPr>
        </p:nvSpPr>
        <p:spPr>
          <a:xfrm>
            <a:off x="104985" y="1168653"/>
            <a:ext cx="11982027" cy="3262432"/>
          </a:xfrm>
        </p:spPr>
        <p:txBody>
          <a:bodyPr/>
          <a:lstStyle/>
          <a:p>
            <a:r>
              <a:rPr lang="en-US" sz="3200" dirty="0">
                <a:solidFill>
                  <a:srgbClr val="FF0000"/>
                </a:solidFill>
              </a:rPr>
              <a:t>Lactose fermentation </a:t>
            </a:r>
            <a:endParaRPr lang="en-US" sz="3200" dirty="0" smtClean="0">
              <a:solidFill>
                <a:srgbClr val="FF0000"/>
              </a:solidFill>
            </a:endParaRPr>
          </a:p>
          <a:p>
            <a:r>
              <a:rPr lang="en-US" sz="3600" dirty="0" smtClean="0"/>
              <a:t>•</a:t>
            </a:r>
            <a:r>
              <a:rPr lang="en-US" dirty="0" smtClean="0"/>
              <a:t> </a:t>
            </a:r>
            <a:r>
              <a:rPr lang="en-US" sz="3600" dirty="0"/>
              <a:t>Detects ability of bacteria to ferment lactose to glucose then to </a:t>
            </a:r>
            <a:r>
              <a:rPr lang="en-US" sz="3600"/>
              <a:t>pyruvic </a:t>
            </a:r>
            <a:r>
              <a:rPr lang="en-US" sz="3600" smtClean="0"/>
              <a:t>acid.</a:t>
            </a:r>
            <a:endParaRPr lang="en-US" sz="3600" dirty="0" smtClean="0"/>
          </a:p>
          <a:p>
            <a:r>
              <a:rPr lang="en-US" sz="3600" dirty="0" smtClean="0"/>
              <a:t>• </a:t>
            </a:r>
            <a:r>
              <a:rPr lang="en-US" sz="3600" dirty="0"/>
              <a:t>Detected by phenol red pH indicator (red/alkaline to yellow/acid</a:t>
            </a:r>
            <a:r>
              <a:rPr lang="en-US" sz="3600" dirty="0" smtClean="0"/>
              <a:t>)</a:t>
            </a:r>
          </a:p>
          <a:p>
            <a:r>
              <a:rPr lang="en-US" sz="3600" dirty="0" smtClean="0"/>
              <a:t> </a:t>
            </a:r>
            <a:r>
              <a:rPr lang="en-US" sz="3600" dirty="0"/>
              <a:t>• Bacteria that ferment glucose: – </a:t>
            </a:r>
            <a:r>
              <a:rPr lang="en-US" sz="3600" dirty="0" err="1"/>
              <a:t>E.coli</a:t>
            </a:r>
            <a:r>
              <a:rPr lang="en-US" sz="3600" dirty="0"/>
              <a:t> – </a:t>
            </a:r>
            <a:r>
              <a:rPr lang="en-US" sz="3600" dirty="0" err="1"/>
              <a:t>Klebsiella</a:t>
            </a:r>
            <a:endParaRPr lang="ar-IQ" sz="3600" dirty="0"/>
          </a:p>
        </p:txBody>
      </p:sp>
    </p:spTree>
    <p:extLst>
      <p:ext uri="{BB962C8B-B14F-4D97-AF65-F5344CB8AC3E}">
        <p14:creationId xmlns:p14="http://schemas.microsoft.com/office/powerpoint/2010/main" val="3848824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8384A03-3EEF-4BA6-9D4D-9606F158DEB2}"/>
              </a:ext>
            </a:extLst>
          </p:cNvPr>
          <p:cNvSpPr/>
          <p:nvPr/>
        </p:nvSpPr>
        <p:spPr>
          <a:xfrm>
            <a:off x="115602" y="0"/>
            <a:ext cx="6050054" cy="985591"/>
          </a:xfrm>
          <a:prstGeom prst="rect">
            <a:avLst/>
          </a:prstGeom>
        </p:spPr>
        <p:txBody>
          <a:bodyPr wrap="none">
            <a:spAutoFit/>
          </a:bodyPr>
          <a:lstStyle/>
          <a:p>
            <a:pPr>
              <a:lnSpc>
                <a:spcPct val="150000"/>
              </a:lnSpc>
              <a:tabLst>
                <a:tab pos="0" algn="l"/>
              </a:tabLst>
            </a:pPr>
            <a:r>
              <a:rPr lang="en-US" sz="4400" b="1" dirty="0">
                <a:solidFill>
                  <a:srgbClr val="FF0000"/>
                </a:solidFill>
                <a:latin typeface="Arial" panose="020B0604020202020204" pitchFamily="34" charset="0"/>
                <a:ea typeface="Times New Roman" panose="02020603050405020304" pitchFamily="18" charset="0"/>
              </a:rPr>
              <a:t>Lab. Diagnostic tests:</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xmlns="" id="{9FC28487-4C7E-4F49-8D38-DA7CA71C0E95}"/>
              </a:ext>
            </a:extLst>
          </p:cNvPr>
          <p:cNvSpPr/>
          <p:nvPr/>
        </p:nvSpPr>
        <p:spPr>
          <a:xfrm>
            <a:off x="115602" y="869898"/>
            <a:ext cx="3363421" cy="669094"/>
          </a:xfrm>
          <a:prstGeom prst="rect">
            <a:avLst/>
          </a:prstGeom>
        </p:spPr>
        <p:txBody>
          <a:bodyPr wrap="none">
            <a:spAutoFit/>
          </a:bodyPr>
          <a:lstStyle/>
          <a:p>
            <a:pPr>
              <a:lnSpc>
                <a:spcPct val="150000"/>
              </a:lnSpc>
              <a:tabLst>
                <a:tab pos="0" algn="l"/>
              </a:tabLst>
            </a:pPr>
            <a:r>
              <a:rPr lang="en-US" sz="2800" b="1" dirty="0">
                <a:solidFill>
                  <a:srgbClr val="FF0000"/>
                </a:solidFill>
                <a:latin typeface="Arial" panose="020B0604020202020204" pitchFamily="34" charset="0"/>
                <a:ea typeface="Times New Roman" panose="02020603050405020304" pitchFamily="18" charset="0"/>
              </a:rPr>
              <a:t> MacConkey agar: </a:t>
            </a:r>
            <a:endParaRPr lang="en-US" sz="2800" b="1" dirty="0">
              <a:solidFill>
                <a:srgbClr val="FF0000"/>
              </a:solidFill>
            </a:endParaRPr>
          </a:p>
        </p:txBody>
      </p:sp>
      <p:pic>
        <p:nvPicPr>
          <p:cNvPr id="10" name="Picture 9">
            <a:extLst>
              <a:ext uri="{FF2B5EF4-FFF2-40B4-BE49-F238E27FC236}">
                <a16:creationId xmlns:a16="http://schemas.microsoft.com/office/drawing/2014/main" xmlns="" id="{AD25A751-9DA1-4893-87FF-E3293ABD8DFA}"/>
              </a:ext>
            </a:extLst>
          </p:cNvPr>
          <p:cNvPicPr>
            <a:picLocks noChangeAspect="1"/>
          </p:cNvPicPr>
          <p:nvPr/>
        </p:nvPicPr>
        <p:blipFill>
          <a:blip r:embed="rId2"/>
          <a:stretch>
            <a:fillRect/>
          </a:stretch>
        </p:blipFill>
        <p:spPr>
          <a:xfrm>
            <a:off x="8117031" y="2085338"/>
            <a:ext cx="3776230" cy="4210051"/>
          </a:xfrm>
          <a:prstGeom prst="rect">
            <a:avLst/>
          </a:prstGeom>
        </p:spPr>
      </p:pic>
      <p:pic>
        <p:nvPicPr>
          <p:cNvPr id="11" name="Picture 10">
            <a:extLst>
              <a:ext uri="{FF2B5EF4-FFF2-40B4-BE49-F238E27FC236}">
                <a16:creationId xmlns:a16="http://schemas.microsoft.com/office/drawing/2014/main" xmlns="" id="{E1D4D352-D41D-43A3-9AB6-20D1661B523E}"/>
              </a:ext>
            </a:extLst>
          </p:cNvPr>
          <p:cNvPicPr>
            <a:picLocks noChangeAspect="1"/>
          </p:cNvPicPr>
          <p:nvPr/>
        </p:nvPicPr>
        <p:blipFill>
          <a:blip r:embed="rId3"/>
          <a:stretch>
            <a:fillRect/>
          </a:stretch>
        </p:blipFill>
        <p:spPr>
          <a:xfrm>
            <a:off x="4062876" y="2085339"/>
            <a:ext cx="3776230" cy="4210050"/>
          </a:xfrm>
          <a:prstGeom prst="rect">
            <a:avLst/>
          </a:prstGeom>
        </p:spPr>
      </p:pic>
      <p:pic>
        <p:nvPicPr>
          <p:cNvPr id="12" name="Picture 11">
            <a:extLst>
              <a:ext uri="{FF2B5EF4-FFF2-40B4-BE49-F238E27FC236}">
                <a16:creationId xmlns:a16="http://schemas.microsoft.com/office/drawing/2014/main" xmlns="" id="{B84750BD-B58E-4225-86C5-04482C9531CA}"/>
              </a:ext>
            </a:extLst>
          </p:cNvPr>
          <p:cNvPicPr>
            <a:picLocks noChangeAspect="1"/>
          </p:cNvPicPr>
          <p:nvPr/>
        </p:nvPicPr>
        <p:blipFill>
          <a:blip r:embed="rId4"/>
          <a:stretch>
            <a:fillRect/>
          </a:stretch>
        </p:blipFill>
        <p:spPr>
          <a:xfrm>
            <a:off x="115601" y="2085339"/>
            <a:ext cx="3870373" cy="4210049"/>
          </a:xfrm>
          <a:prstGeom prst="rect">
            <a:avLst/>
          </a:prstGeom>
        </p:spPr>
      </p:pic>
    </p:spTree>
    <p:extLst>
      <p:ext uri="{BB962C8B-B14F-4D97-AF65-F5344CB8AC3E}">
        <p14:creationId xmlns:p14="http://schemas.microsoft.com/office/powerpoint/2010/main" val="3090114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85" y="99186"/>
            <a:ext cx="6352031" cy="615553"/>
          </a:xfrm>
        </p:spPr>
        <p:txBody>
          <a:bodyPr/>
          <a:lstStyle/>
          <a:p>
            <a:r>
              <a:rPr lang="en-US" dirty="0" err="1">
                <a:solidFill>
                  <a:srgbClr val="FF0000"/>
                </a:solidFill>
              </a:rPr>
              <a:t>Enterobacteriac</a:t>
            </a:r>
            <a:r>
              <a:rPr lang="en-US" spc="10" dirty="0" err="1">
                <a:solidFill>
                  <a:srgbClr val="FF0000"/>
                </a:solidFill>
              </a:rPr>
              <a:t>e</a:t>
            </a:r>
            <a:r>
              <a:rPr lang="en-US" dirty="0" err="1">
                <a:solidFill>
                  <a:srgbClr val="FF0000"/>
                </a:solidFill>
              </a:rPr>
              <a:t>ae</a:t>
            </a:r>
            <a:endParaRPr lang="ar-IQ" dirty="0"/>
          </a:p>
        </p:txBody>
      </p:sp>
      <p:sp>
        <p:nvSpPr>
          <p:cNvPr id="3" name="Text Placeholder 2"/>
          <p:cNvSpPr>
            <a:spLocks noGrp="1"/>
          </p:cNvSpPr>
          <p:nvPr>
            <p:ph type="body" idx="1"/>
          </p:nvPr>
        </p:nvSpPr>
        <p:spPr>
          <a:xfrm>
            <a:off x="104985" y="1168653"/>
            <a:ext cx="11982027" cy="3262432"/>
          </a:xfrm>
        </p:spPr>
        <p:txBody>
          <a:bodyPr/>
          <a:lstStyle/>
          <a:p>
            <a:r>
              <a:rPr lang="en-US" sz="3200" dirty="0" smtClean="0">
                <a:solidFill>
                  <a:srgbClr val="FF0000"/>
                </a:solidFill>
              </a:rPr>
              <a:t>Nitrate</a:t>
            </a:r>
          </a:p>
          <a:p>
            <a:r>
              <a:rPr lang="en-US" dirty="0" smtClean="0"/>
              <a:t> </a:t>
            </a:r>
            <a:r>
              <a:rPr lang="en-US" dirty="0"/>
              <a:t>• </a:t>
            </a:r>
            <a:r>
              <a:rPr lang="en-US" sz="3600" dirty="0"/>
              <a:t>Detects nitrate </a:t>
            </a:r>
            <a:r>
              <a:rPr lang="en-US" sz="3600" dirty="0" err="1"/>
              <a:t>reductase</a:t>
            </a:r>
            <a:r>
              <a:rPr lang="en-US" sz="3600" dirty="0"/>
              <a:t> enzyme which converts nitrate to nitrite</a:t>
            </a:r>
            <a:r>
              <a:rPr lang="en-US" sz="3600" dirty="0" smtClean="0"/>
              <a:t>.</a:t>
            </a:r>
          </a:p>
          <a:p>
            <a:r>
              <a:rPr lang="en-US" sz="3600" dirty="0" smtClean="0"/>
              <a:t> </a:t>
            </a:r>
            <a:r>
              <a:rPr lang="en-US" sz="3600" dirty="0"/>
              <a:t>• Nitrite then revealed by addition of </a:t>
            </a:r>
            <a:r>
              <a:rPr lang="en-US" sz="3600" dirty="0" err="1"/>
              <a:t>naphthylamine</a:t>
            </a:r>
            <a:r>
              <a:rPr lang="en-US" sz="3600" dirty="0"/>
              <a:t> and </a:t>
            </a:r>
            <a:r>
              <a:rPr lang="en-US" sz="3600" dirty="0" err="1"/>
              <a:t>sulfinic</a:t>
            </a:r>
            <a:r>
              <a:rPr lang="en-US" sz="3600" dirty="0"/>
              <a:t> acid to form </a:t>
            </a:r>
            <a:r>
              <a:rPr lang="en-US" sz="3600" dirty="0" err="1"/>
              <a:t>diazonium</a:t>
            </a:r>
            <a:r>
              <a:rPr lang="en-US" sz="3600" dirty="0"/>
              <a:t> dye (clear to red) </a:t>
            </a:r>
            <a:endParaRPr lang="en-US" sz="3600" dirty="0" smtClean="0"/>
          </a:p>
          <a:p>
            <a:r>
              <a:rPr lang="en-US" sz="3600" dirty="0" smtClean="0"/>
              <a:t>• </a:t>
            </a:r>
            <a:r>
              <a:rPr lang="en-US" sz="3600" dirty="0"/>
              <a:t>Nitrate +</a:t>
            </a:r>
            <a:r>
              <a:rPr lang="en-US" sz="3600" dirty="0" err="1"/>
              <a:t>ve</a:t>
            </a:r>
            <a:r>
              <a:rPr lang="en-US" sz="3600" dirty="0"/>
              <a:t> bacteria: – </a:t>
            </a:r>
            <a:r>
              <a:rPr lang="en-US" sz="3600" dirty="0" err="1"/>
              <a:t>E.coli</a:t>
            </a:r>
            <a:r>
              <a:rPr lang="en-US" sz="3600" dirty="0"/>
              <a:t> – </a:t>
            </a:r>
            <a:r>
              <a:rPr lang="en-US" sz="3600" dirty="0" err="1"/>
              <a:t>Klebsiella</a:t>
            </a:r>
            <a:endParaRPr lang="ar-IQ" sz="3600" dirty="0"/>
          </a:p>
        </p:txBody>
      </p:sp>
    </p:spTree>
    <p:extLst>
      <p:ext uri="{BB962C8B-B14F-4D97-AF65-F5344CB8AC3E}">
        <p14:creationId xmlns:p14="http://schemas.microsoft.com/office/powerpoint/2010/main" val="1318665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Text Placeholder 2"/>
          <p:cNvSpPr>
            <a:spLocks noGrp="1"/>
          </p:cNvSpPr>
          <p:nvPr>
            <p:ph type="body" idx="1"/>
          </p:nvPr>
        </p:nvSpPr>
        <p:spPr/>
        <p:txBody>
          <a:bodyPr/>
          <a:lstStyle/>
          <a:p>
            <a:endParaRPr lang="ar-IQ"/>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60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859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85" y="99186"/>
            <a:ext cx="6352031" cy="615553"/>
          </a:xfrm>
        </p:spPr>
        <p:txBody>
          <a:bodyPr/>
          <a:lstStyle/>
          <a:p>
            <a:r>
              <a:rPr lang="en-US" dirty="0" err="1">
                <a:solidFill>
                  <a:srgbClr val="FF0000"/>
                </a:solidFill>
              </a:rPr>
              <a:t>Enterobacteriac</a:t>
            </a:r>
            <a:r>
              <a:rPr lang="en-US" spc="10" dirty="0" err="1">
                <a:solidFill>
                  <a:srgbClr val="FF0000"/>
                </a:solidFill>
              </a:rPr>
              <a:t>e</a:t>
            </a:r>
            <a:r>
              <a:rPr lang="en-US" dirty="0" err="1">
                <a:solidFill>
                  <a:srgbClr val="FF0000"/>
                </a:solidFill>
              </a:rPr>
              <a:t>ae</a:t>
            </a:r>
            <a:endParaRPr lang="ar-IQ" dirty="0"/>
          </a:p>
        </p:txBody>
      </p:sp>
      <p:sp>
        <p:nvSpPr>
          <p:cNvPr id="3" name="Text Placeholder 2"/>
          <p:cNvSpPr>
            <a:spLocks noGrp="1"/>
          </p:cNvSpPr>
          <p:nvPr>
            <p:ph type="body" idx="1"/>
          </p:nvPr>
        </p:nvSpPr>
        <p:spPr>
          <a:xfrm>
            <a:off x="104985" y="1168653"/>
            <a:ext cx="11982027" cy="3570208"/>
          </a:xfrm>
        </p:spPr>
        <p:txBody>
          <a:bodyPr/>
          <a:lstStyle/>
          <a:p>
            <a:pPr algn="l"/>
            <a:r>
              <a:rPr lang="en-US" sz="4000" b="1" dirty="0">
                <a:solidFill>
                  <a:srgbClr val="FF0000"/>
                </a:solidFill>
              </a:rPr>
              <a:t>API</a:t>
            </a:r>
          </a:p>
          <a:p>
            <a:pPr algn="l"/>
            <a:r>
              <a:rPr lang="en-US" sz="3200" dirty="0"/>
              <a:t>• </a:t>
            </a:r>
            <a:r>
              <a:rPr lang="en-US" sz="3200" dirty="0" err="1"/>
              <a:t>Minituarized</a:t>
            </a:r>
            <a:r>
              <a:rPr lang="en-US" sz="3200" dirty="0"/>
              <a:t> biochemical reactions in &gt;20</a:t>
            </a:r>
          </a:p>
          <a:p>
            <a:pPr algn="l"/>
            <a:r>
              <a:rPr lang="en-US" sz="3200" dirty="0"/>
              <a:t>wells</a:t>
            </a:r>
          </a:p>
          <a:p>
            <a:pPr algn="l"/>
            <a:r>
              <a:rPr lang="en-US" sz="3200" dirty="0"/>
              <a:t>• Takes 2-24 </a:t>
            </a:r>
            <a:r>
              <a:rPr lang="en-US" sz="3200" dirty="0" err="1"/>
              <a:t>hrs</a:t>
            </a:r>
            <a:endParaRPr lang="en-US" sz="3200" dirty="0"/>
          </a:p>
          <a:p>
            <a:pPr algn="l"/>
            <a:r>
              <a:rPr lang="en-US" sz="3200" dirty="0"/>
              <a:t>• Reaction profile (“</a:t>
            </a:r>
            <a:r>
              <a:rPr lang="en-US" sz="3200" dirty="0" err="1"/>
              <a:t>biocode</a:t>
            </a:r>
            <a:r>
              <a:rPr lang="en-US" sz="3200" dirty="0"/>
              <a:t>”) compared </a:t>
            </a:r>
            <a:r>
              <a:rPr lang="en-US" sz="3200" dirty="0" smtClean="0"/>
              <a:t>to</a:t>
            </a:r>
            <a:r>
              <a:rPr lang="ar-IQ" sz="3200" dirty="0" smtClean="0"/>
              <a:t> </a:t>
            </a:r>
            <a:r>
              <a:rPr lang="en-US" sz="3200" dirty="0" smtClean="0"/>
              <a:t>an on-line database of &gt;20000 isolates</a:t>
            </a:r>
          </a:p>
          <a:p>
            <a:pPr algn="l"/>
            <a:r>
              <a:rPr lang="en-US" sz="3200" dirty="0" smtClean="0"/>
              <a:t>• </a:t>
            </a:r>
            <a:r>
              <a:rPr lang="en-US" sz="3200" dirty="0" err="1"/>
              <a:t>Commerical</a:t>
            </a:r>
            <a:r>
              <a:rPr lang="en-US" sz="3200" dirty="0"/>
              <a:t> test</a:t>
            </a:r>
            <a:endParaRPr lang="ar-IQ" sz="3200" dirty="0"/>
          </a:p>
        </p:txBody>
      </p:sp>
    </p:spTree>
    <p:extLst>
      <p:ext uri="{BB962C8B-B14F-4D97-AF65-F5344CB8AC3E}">
        <p14:creationId xmlns:p14="http://schemas.microsoft.com/office/powerpoint/2010/main" val="2826875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Text Placeholder 2"/>
          <p:cNvSpPr>
            <a:spLocks noGrp="1"/>
          </p:cNvSpPr>
          <p:nvPr>
            <p:ph type="body" idx="1"/>
          </p:nvPr>
        </p:nvSpPr>
        <p:spPr/>
        <p:txBody>
          <a:bodyPr/>
          <a:lstStyle/>
          <a:p>
            <a:endParaRPr lang="ar-IQ"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47875"/>
            <a:ext cx="121920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044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720436" y="581892"/>
            <a:ext cx="10861964" cy="4833311"/>
          </a:xfrm>
          <a:prstGeom prst="rect">
            <a:avLst/>
          </a:prstGeom>
        </p:spPr>
        <p:txBody>
          <a:bodyPr vert="horz" wrap="square" lIns="0" tIns="12700" rIns="0" bIns="0" rtlCol="0">
            <a:spAutoFit/>
          </a:bodyPr>
          <a:lstStyle/>
          <a:p>
            <a:pPr>
              <a:spcBef>
                <a:spcPts val="5"/>
              </a:spcBef>
              <a:buFont typeface="Arial"/>
              <a:buChar char="•"/>
            </a:pPr>
            <a:endParaRPr sz="6000" dirty="0">
              <a:solidFill>
                <a:prstClr val="black"/>
              </a:solidFill>
              <a:latin typeface="Times New Roman"/>
              <a:cs typeface="Times New Roman"/>
            </a:endParaRPr>
          </a:p>
          <a:p>
            <a:pPr marL="203200" marR="5080" indent="-203200">
              <a:lnSpc>
                <a:spcPct val="120000"/>
              </a:lnSpc>
              <a:buFontTx/>
              <a:buChar char="•"/>
              <a:tabLst>
                <a:tab pos="203200" algn="l"/>
              </a:tabLst>
            </a:pPr>
            <a:r>
              <a:rPr sz="5400" u="heavy" spc="-5" dirty="0">
                <a:solidFill>
                  <a:prstClr val="black"/>
                </a:solidFill>
                <a:uFill>
                  <a:solidFill>
                    <a:srgbClr val="000000"/>
                  </a:solidFill>
                </a:uFill>
                <a:latin typeface="Arial"/>
                <a:cs typeface="Arial"/>
              </a:rPr>
              <a:t>Include</a:t>
            </a:r>
            <a:r>
              <a:rPr sz="5400" spc="-5" dirty="0">
                <a:solidFill>
                  <a:prstClr val="black"/>
                </a:solidFill>
                <a:latin typeface="Arial"/>
                <a:cs typeface="Arial"/>
              </a:rPr>
              <a:t>: </a:t>
            </a:r>
            <a:r>
              <a:rPr sz="5400" i="1" spc="-5" dirty="0">
                <a:solidFill>
                  <a:prstClr val="black"/>
                </a:solidFill>
                <a:latin typeface="Arial"/>
                <a:cs typeface="Arial"/>
              </a:rPr>
              <a:t>Escherichia coli</a:t>
            </a:r>
            <a:r>
              <a:rPr sz="5400" spc="-5" dirty="0">
                <a:solidFill>
                  <a:prstClr val="black"/>
                </a:solidFill>
                <a:latin typeface="Arial"/>
                <a:cs typeface="Arial"/>
              </a:rPr>
              <a:t>, </a:t>
            </a:r>
            <a:r>
              <a:rPr sz="5400" i="1" spc="-5" dirty="0">
                <a:solidFill>
                  <a:prstClr val="black"/>
                </a:solidFill>
                <a:latin typeface="Arial"/>
                <a:cs typeface="Arial"/>
              </a:rPr>
              <a:t>Salmonella</a:t>
            </a:r>
            <a:r>
              <a:rPr sz="5400" spc="-5" dirty="0">
                <a:solidFill>
                  <a:prstClr val="black"/>
                </a:solidFill>
                <a:latin typeface="Arial"/>
                <a:cs typeface="Arial"/>
              </a:rPr>
              <a:t>,  </a:t>
            </a:r>
            <a:r>
              <a:rPr sz="5400" i="1" spc="-5" dirty="0">
                <a:solidFill>
                  <a:prstClr val="black"/>
                </a:solidFill>
                <a:latin typeface="Arial"/>
                <a:cs typeface="Arial"/>
              </a:rPr>
              <a:t>Shigella</a:t>
            </a:r>
            <a:r>
              <a:rPr sz="5400" spc="-5" dirty="0">
                <a:solidFill>
                  <a:prstClr val="black"/>
                </a:solidFill>
                <a:latin typeface="Arial"/>
                <a:cs typeface="Arial"/>
              </a:rPr>
              <a:t>, </a:t>
            </a:r>
            <a:r>
              <a:rPr sz="5400" i="1" spc="-15" dirty="0">
                <a:solidFill>
                  <a:prstClr val="black"/>
                </a:solidFill>
                <a:latin typeface="Arial"/>
                <a:cs typeface="Arial"/>
              </a:rPr>
              <a:t>Enterobacter, </a:t>
            </a:r>
            <a:r>
              <a:rPr sz="5400" i="1" spc="-5" dirty="0">
                <a:solidFill>
                  <a:prstClr val="black"/>
                </a:solidFill>
                <a:latin typeface="Arial"/>
                <a:cs typeface="Arial"/>
              </a:rPr>
              <a:t>Klebsiella,  Proteus </a:t>
            </a:r>
            <a:r>
              <a:rPr sz="5400" spc="-5" dirty="0">
                <a:solidFill>
                  <a:prstClr val="black"/>
                </a:solidFill>
                <a:latin typeface="Arial"/>
                <a:cs typeface="Arial"/>
              </a:rPr>
              <a:t>and</a:t>
            </a:r>
            <a:r>
              <a:rPr sz="5400" spc="5" dirty="0">
                <a:solidFill>
                  <a:prstClr val="black"/>
                </a:solidFill>
                <a:latin typeface="Arial"/>
                <a:cs typeface="Arial"/>
              </a:rPr>
              <a:t> </a:t>
            </a:r>
            <a:r>
              <a:rPr sz="5400" i="1" spc="-5" dirty="0">
                <a:solidFill>
                  <a:prstClr val="black"/>
                </a:solidFill>
                <a:latin typeface="Arial"/>
                <a:cs typeface="Arial"/>
              </a:rPr>
              <a:t>Serratia</a:t>
            </a:r>
            <a:endParaRPr sz="5400" dirty="0">
              <a:solidFill>
                <a:prstClr val="black"/>
              </a:solidFill>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6174" y="195747"/>
            <a:ext cx="8915400" cy="768159"/>
          </a:xfrm>
          <a:prstGeom prst="rect">
            <a:avLst/>
          </a:prstGeom>
        </p:spPr>
        <p:txBody>
          <a:bodyPr vert="horz" wrap="square" lIns="0" tIns="151130" rIns="0" bIns="0" rtlCol="0">
            <a:spAutoFit/>
          </a:bodyPr>
          <a:lstStyle/>
          <a:p>
            <a:pPr algn="l">
              <a:spcBef>
                <a:spcPts val="95"/>
              </a:spcBef>
            </a:pPr>
            <a:r>
              <a:rPr spc="-5" dirty="0">
                <a:solidFill>
                  <a:srgbClr val="FF0000"/>
                </a:solidFill>
              </a:rPr>
              <a:t>Characters</a:t>
            </a:r>
            <a:r>
              <a:rPr spc="20" dirty="0">
                <a:solidFill>
                  <a:srgbClr val="FF0000"/>
                </a:solidFill>
              </a:rPr>
              <a:t> </a:t>
            </a:r>
            <a:r>
              <a:rPr spc="-5" dirty="0">
                <a:solidFill>
                  <a:srgbClr val="FF0000"/>
                </a:solidFill>
              </a:rPr>
              <a:t>of</a:t>
            </a:r>
            <a:r>
              <a:rPr lang="en-US" spc="-5" dirty="0">
                <a:solidFill>
                  <a:srgbClr val="FF0000"/>
                </a:solidFill>
              </a:rPr>
              <a:t> </a:t>
            </a:r>
            <a:r>
              <a:rPr i="1" spc="-5" dirty="0">
                <a:solidFill>
                  <a:srgbClr val="FF0000"/>
                </a:solidFill>
              </a:rPr>
              <a:t>Enterobacteriaceae</a:t>
            </a:r>
            <a:endParaRPr dirty="0">
              <a:solidFill>
                <a:srgbClr val="FF0000"/>
              </a:solidFill>
            </a:endParaRPr>
          </a:p>
        </p:txBody>
      </p:sp>
      <p:sp>
        <p:nvSpPr>
          <p:cNvPr id="3" name="object 3"/>
          <p:cNvSpPr txBox="1"/>
          <p:nvPr/>
        </p:nvSpPr>
        <p:spPr>
          <a:xfrm>
            <a:off x="1828800" y="1295400"/>
            <a:ext cx="8183880" cy="5366854"/>
          </a:xfrm>
          <a:prstGeom prst="rect">
            <a:avLst/>
          </a:prstGeom>
        </p:spPr>
        <p:txBody>
          <a:bodyPr vert="horz" wrap="square" lIns="0" tIns="100330" rIns="0" bIns="0" rtlCol="0">
            <a:spAutoFit/>
          </a:bodyPr>
          <a:lstStyle/>
          <a:p>
            <a:pPr marL="355600" indent="-342900">
              <a:spcBef>
                <a:spcPts val="790"/>
              </a:spcBef>
              <a:buFontTx/>
              <a:buChar char="•"/>
              <a:tabLst>
                <a:tab pos="354965" algn="l"/>
                <a:tab pos="355600" algn="l"/>
              </a:tabLst>
            </a:pPr>
            <a:r>
              <a:rPr sz="2800" spc="-5" dirty="0">
                <a:solidFill>
                  <a:prstClr val="black"/>
                </a:solidFill>
                <a:latin typeface="Arial"/>
                <a:cs typeface="Arial"/>
              </a:rPr>
              <a:t>All</a:t>
            </a:r>
            <a:r>
              <a:rPr sz="2800" spc="-20" dirty="0">
                <a:solidFill>
                  <a:prstClr val="black"/>
                </a:solidFill>
                <a:latin typeface="Arial"/>
                <a:cs typeface="Arial"/>
              </a:rPr>
              <a:t> </a:t>
            </a:r>
            <a:r>
              <a:rPr sz="2800" i="1" dirty="0">
                <a:solidFill>
                  <a:prstClr val="black"/>
                </a:solidFill>
                <a:latin typeface="Arial"/>
                <a:cs typeface="Arial"/>
              </a:rPr>
              <a:t>Enterobacteriaceae</a:t>
            </a:r>
            <a:endParaRPr sz="2800" dirty="0">
              <a:solidFill>
                <a:prstClr val="black"/>
              </a:solidFill>
              <a:latin typeface="Arial"/>
              <a:cs typeface="Arial"/>
            </a:endParaRPr>
          </a:p>
          <a:p>
            <a:pPr marL="756285" lvl="1" indent="-286385">
              <a:spcBef>
                <a:spcPts val="590"/>
              </a:spcBef>
              <a:buFontTx/>
              <a:buChar char="–"/>
              <a:tabLst>
                <a:tab pos="756920" algn="l"/>
              </a:tabLst>
            </a:pPr>
            <a:r>
              <a:rPr sz="2400" spc="-5" dirty="0">
                <a:solidFill>
                  <a:prstClr val="black"/>
                </a:solidFill>
                <a:latin typeface="Arial"/>
                <a:cs typeface="Arial"/>
              </a:rPr>
              <a:t>Gram-negative</a:t>
            </a:r>
            <a:r>
              <a:rPr sz="2400" spc="-20" dirty="0">
                <a:solidFill>
                  <a:prstClr val="black"/>
                </a:solidFill>
                <a:latin typeface="Arial"/>
                <a:cs typeface="Arial"/>
              </a:rPr>
              <a:t> </a:t>
            </a:r>
            <a:r>
              <a:rPr sz="2400" spc="-5" dirty="0">
                <a:solidFill>
                  <a:prstClr val="black"/>
                </a:solidFill>
                <a:latin typeface="Arial"/>
                <a:cs typeface="Arial"/>
              </a:rPr>
              <a:t>rods</a:t>
            </a:r>
            <a:endParaRPr sz="2400" dirty="0">
              <a:solidFill>
                <a:prstClr val="black"/>
              </a:solidFill>
              <a:latin typeface="Arial"/>
              <a:cs typeface="Arial"/>
            </a:endParaRPr>
          </a:p>
          <a:p>
            <a:pPr marL="756285" lvl="1" indent="-286385">
              <a:spcBef>
                <a:spcPts val="575"/>
              </a:spcBef>
              <a:buFontTx/>
              <a:buChar char="–"/>
              <a:tabLst>
                <a:tab pos="756920" algn="l"/>
              </a:tabLst>
            </a:pPr>
            <a:r>
              <a:rPr sz="2400" dirty="0">
                <a:solidFill>
                  <a:prstClr val="black"/>
                </a:solidFill>
                <a:latin typeface="Arial"/>
                <a:cs typeface="Arial"/>
              </a:rPr>
              <a:t>Ferment </a:t>
            </a:r>
            <a:r>
              <a:rPr sz="2400" spc="-5" dirty="0">
                <a:solidFill>
                  <a:prstClr val="black"/>
                </a:solidFill>
                <a:latin typeface="Arial"/>
                <a:cs typeface="Arial"/>
              </a:rPr>
              <a:t>glucose with acid</a:t>
            </a:r>
            <a:r>
              <a:rPr sz="2400" spc="20" dirty="0">
                <a:solidFill>
                  <a:prstClr val="black"/>
                </a:solidFill>
                <a:latin typeface="Arial"/>
                <a:cs typeface="Arial"/>
              </a:rPr>
              <a:t> </a:t>
            </a:r>
            <a:r>
              <a:rPr sz="2400" spc="-5" dirty="0">
                <a:solidFill>
                  <a:prstClr val="black"/>
                </a:solidFill>
                <a:latin typeface="Arial"/>
                <a:cs typeface="Arial"/>
              </a:rPr>
              <a:t>production</a:t>
            </a:r>
            <a:endParaRPr sz="2400" dirty="0">
              <a:solidFill>
                <a:prstClr val="black"/>
              </a:solidFill>
              <a:latin typeface="Arial"/>
              <a:cs typeface="Arial"/>
            </a:endParaRPr>
          </a:p>
          <a:p>
            <a:pPr marL="756285" lvl="1" indent="-286385">
              <a:spcBef>
                <a:spcPts val="575"/>
              </a:spcBef>
              <a:buFontTx/>
              <a:buChar char="–"/>
              <a:tabLst>
                <a:tab pos="756920" algn="l"/>
              </a:tabLst>
            </a:pPr>
            <a:r>
              <a:rPr sz="2400" spc="-5" dirty="0">
                <a:solidFill>
                  <a:prstClr val="black"/>
                </a:solidFill>
                <a:latin typeface="Arial"/>
                <a:cs typeface="Arial"/>
              </a:rPr>
              <a:t>Reduce </a:t>
            </a:r>
            <a:r>
              <a:rPr sz="2400" dirty="0">
                <a:solidFill>
                  <a:prstClr val="black"/>
                </a:solidFill>
                <a:latin typeface="Arial"/>
                <a:cs typeface="Arial"/>
              </a:rPr>
              <a:t>nitrates </a:t>
            </a:r>
            <a:r>
              <a:rPr sz="2400" spc="-5" dirty="0">
                <a:solidFill>
                  <a:prstClr val="black"/>
                </a:solidFill>
                <a:latin typeface="Arial"/>
                <a:cs typeface="Arial"/>
              </a:rPr>
              <a:t>into</a:t>
            </a:r>
            <a:r>
              <a:rPr sz="2400" spc="5" dirty="0">
                <a:solidFill>
                  <a:prstClr val="black"/>
                </a:solidFill>
                <a:latin typeface="Arial"/>
                <a:cs typeface="Arial"/>
              </a:rPr>
              <a:t> </a:t>
            </a:r>
            <a:r>
              <a:rPr sz="2400" spc="-5" dirty="0">
                <a:solidFill>
                  <a:prstClr val="black"/>
                </a:solidFill>
                <a:latin typeface="Arial"/>
                <a:cs typeface="Arial"/>
              </a:rPr>
              <a:t>nitrites</a:t>
            </a:r>
            <a:endParaRPr sz="2400" dirty="0">
              <a:solidFill>
                <a:prstClr val="black"/>
              </a:solidFill>
              <a:latin typeface="Arial"/>
              <a:cs typeface="Arial"/>
            </a:endParaRPr>
          </a:p>
          <a:p>
            <a:pPr marL="756285" lvl="1" indent="-286385">
              <a:spcBef>
                <a:spcPts val="580"/>
              </a:spcBef>
              <a:buFontTx/>
              <a:buChar char="–"/>
              <a:tabLst>
                <a:tab pos="756920" algn="l"/>
              </a:tabLst>
            </a:pPr>
            <a:r>
              <a:rPr sz="2400" spc="-5" dirty="0">
                <a:solidFill>
                  <a:prstClr val="black"/>
                </a:solidFill>
                <a:latin typeface="Arial"/>
                <a:cs typeface="Arial"/>
              </a:rPr>
              <a:t>Oxidase</a:t>
            </a:r>
            <a:r>
              <a:rPr sz="2400" dirty="0">
                <a:solidFill>
                  <a:prstClr val="black"/>
                </a:solidFill>
                <a:latin typeface="Arial"/>
                <a:cs typeface="Arial"/>
              </a:rPr>
              <a:t> </a:t>
            </a:r>
            <a:r>
              <a:rPr sz="2400" spc="-5" dirty="0">
                <a:solidFill>
                  <a:prstClr val="black"/>
                </a:solidFill>
                <a:latin typeface="Arial"/>
                <a:cs typeface="Arial"/>
              </a:rPr>
              <a:t>negative</a:t>
            </a:r>
            <a:r>
              <a:rPr lang="en-US" sz="2400" spc="-5" dirty="0">
                <a:solidFill>
                  <a:prstClr val="black"/>
                </a:solidFill>
                <a:latin typeface="Arial"/>
                <a:cs typeface="Arial"/>
              </a:rPr>
              <a:t> (except </a:t>
            </a:r>
            <a:r>
              <a:rPr lang="en-US" sz="2400" i="1" spc="-5" dirty="0" err="1">
                <a:solidFill>
                  <a:prstClr val="black"/>
                </a:solidFill>
                <a:latin typeface="Arial"/>
                <a:cs typeface="Arial"/>
              </a:rPr>
              <a:t>Plesiomonas</a:t>
            </a:r>
            <a:r>
              <a:rPr lang="en-US" sz="2400" i="1" spc="-5" dirty="0">
                <a:solidFill>
                  <a:prstClr val="black"/>
                </a:solidFill>
                <a:latin typeface="Arial"/>
                <a:cs typeface="Arial"/>
              </a:rPr>
              <a:t> </a:t>
            </a:r>
            <a:r>
              <a:rPr lang="en-US" sz="2400" i="1" spc="-5" dirty="0" err="1">
                <a:solidFill>
                  <a:prstClr val="black"/>
                </a:solidFill>
                <a:latin typeface="Arial"/>
                <a:cs typeface="Arial"/>
              </a:rPr>
              <a:t>shigelloides</a:t>
            </a:r>
            <a:r>
              <a:rPr lang="en-US" sz="2400" spc="-5" dirty="0">
                <a:solidFill>
                  <a:prstClr val="black"/>
                </a:solidFill>
                <a:latin typeface="Arial"/>
                <a:cs typeface="Arial"/>
              </a:rPr>
              <a:t>) </a:t>
            </a:r>
          </a:p>
          <a:p>
            <a:pPr marL="756285" lvl="1" indent="-286385">
              <a:spcBef>
                <a:spcPts val="580"/>
              </a:spcBef>
              <a:buFontTx/>
              <a:buChar char="–"/>
              <a:tabLst>
                <a:tab pos="756920" algn="l"/>
              </a:tabLst>
            </a:pPr>
            <a:r>
              <a:rPr lang="en-US" sz="2400" spc="-5" dirty="0">
                <a:solidFill>
                  <a:prstClr val="black"/>
                </a:solidFill>
                <a:latin typeface="Arial"/>
                <a:cs typeface="Arial"/>
              </a:rPr>
              <a:t>Catalase </a:t>
            </a:r>
            <a:r>
              <a:rPr lang="en-US" sz="2400" spc="-5" dirty="0" smtClean="0">
                <a:solidFill>
                  <a:prstClr val="black"/>
                </a:solidFill>
                <a:latin typeface="Arial"/>
                <a:cs typeface="Arial"/>
              </a:rPr>
              <a:t>positive (except </a:t>
            </a:r>
            <a:r>
              <a:rPr lang="en-US" sz="2400" i="1" spc="-5" dirty="0">
                <a:solidFill>
                  <a:prstClr val="black"/>
                </a:solidFill>
                <a:latin typeface="Arial"/>
                <a:cs typeface="Arial"/>
              </a:rPr>
              <a:t>Shigella </a:t>
            </a:r>
            <a:r>
              <a:rPr lang="en-US" sz="2400" i="1" spc="-5" dirty="0" err="1">
                <a:solidFill>
                  <a:prstClr val="black"/>
                </a:solidFill>
                <a:latin typeface="Arial"/>
                <a:cs typeface="Arial"/>
              </a:rPr>
              <a:t>dysenteriae</a:t>
            </a:r>
            <a:r>
              <a:rPr lang="en-US" sz="2400" spc="-5" dirty="0">
                <a:solidFill>
                  <a:prstClr val="black"/>
                </a:solidFill>
                <a:latin typeface="Arial"/>
                <a:cs typeface="Arial"/>
              </a:rPr>
              <a:t>)</a:t>
            </a:r>
            <a:endParaRPr sz="2400" dirty="0">
              <a:solidFill>
                <a:prstClr val="black"/>
              </a:solidFill>
              <a:latin typeface="Arial"/>
              <a:cs typeface="Arial"/>
            </a:endParaRPr>
          </a:p>
          <a:p>
            <a:pPr marL="355600" indent="-342900">
              <a:spcBef>
                <a:spcPts val="655"/>
              </a:spcBef>
              <a:buFontTx/>
              <a:buChar char="•"/>
              <a:tabLst>
                <a:tab pos="354965" algn="l"/>
                <a:tab pos="355600" algn="l"/>
              </a:tabLst>
            </a:pPr>
            <a:r>
              <a:rPr sz="2800" spc="-5" dirty="0">
                <a:solidFill>
                  <a:prstClr val="black"/>
                </a:solidFill>
                <a:latin typeface="Arial"/>
                <a:cs typeface="Arial"/>
              </a:rPr>
              <a:t>Facultative</a:t>
            </a:r>
            <a:r>
              <a:rPr sz="2800" spc="-10" dirty="0">
                <a:solidFill>
                  <a:prstClr val="black"/>
                </a:solidFill>
                <a:latin typeface="Arial"/>
                <a:cs typeface="Arial"/>
              </a:rPr>
              <a:t> </a:t>
            </a:r>
            <a:r>
              <a:rPr sz="2800" spc="-5" dirty="0">
                <a:solidFill>
                  <a:prstClr val="black"/>
                </a:solidFill>
                <a:latin typeface="Arial"/>
                <a:cs typeface="Arial"/>
              </a:rPr>
              <a:t>anaerobic</a:t>
            </a:r>
            <a:endParaRPr sz="2800" dirty="0">
              <a:solidFill>
                <a:prstClr val="black"/>
              </a:solidFill>
              <a:latin typeface="Arial"/>
              <a:cs typeface="Arial"/>
            </a:endParaRPr>
          </a:p>
          <a:p>
            <a:pPr marL="355600" indent="-342900">
              <a:spcBef>
                <a:spcPts val="675"/>
              </a:spcBef>
              <a:buFontTx/>
              <a:buChar char="•"/>
              <a:tabLst>
                <a:tab pos="354965" algn="l"/>
                <a:tab pos="355600" algn="l"/>
              </a:tabLst>
            </a:pPr>
            <a:r>
              <a:rPr sz="2800" spc="-5" dirty="0">
                <a:solidFill>
                  <a:prstClr val="black"/>
                </a:solidFill>
                <a:latin typeface="Arial"/>
                <a:cs typeface="Arial"/>
              </a:rPr>
              <a:t>Motile </a:t>
            </a:r>
            <a:r>
              <a:rPr sz="2800" b="1" spc="-5" dirty="0">
                <a:solidFill>
                  <a:prstClr val="black"/>
                </a:solidFill>
                <a:latin typeface="Arial"/>
                <a:cs typeface="Arial"/>
              </a:rPr>
              <a:t>except </a:t>
            </a:r>
            <a:r>
              <a:rPr sz="2800" i="1" spc="-5" dirty="0">
                <a:solidFill>
                  <a:prstClr val="black"/>
                </a:solidFill>
                <a:latin typeface="Arial"/>
                <a:cs typeface="Arial"/>
              </a:rPr>
              <a:t>Shigella </a:t>
            </a:r>
            <a:r>
              <a:rPr sz="2800" dirty="0">
                <a:solidFill>
                  <a:prstClr val="black"/>
                </a:solidFill>
                <a:latin typeface="Arial"/>
                <a:cs typeface="Arial"/>
              </a:rPr>
              <a:t>and</a:t>
            </a:r>
            <a:r>
              <a:rPr sz="2800" spc="80" dirty="0">
                <a:solidFill>
                  <a:prstClr val="black"/>
                </a:solidFill>
                <a:latin typeface="Arial"/>
                <a:cs typeface="Arial"/>
              </a:rPr>
              <a:t> </a:t>
            </a:r>
            <a:r>
              <a:rPr sz="2800" i="1" spc="-5" dirty="0">
                <a:solidFill>
                  <a:prstClr val="black"/>
                </a:solidFill>
                <a:latin typeface="Arial"/>
                <a:cs typeface="Arial"/>
              </a:rPr>
              <a:t>Klebsiella</a:t>
            </a:r>
            <a:endParaRPr sz="2800" dirty="0">
              <a:solidFill>
                <a:prstClr val="black"/>
              </a:solidFill>
              <a:latin typeface="Arial"/>
              <a:cs typeface="Arial"/>
            </a:endParaRPr>
          </a:p>
          <a:p>
            <a:pPr marL="355600" indent="-342900">
              <a:spcBef>
                <a:spcPts val="675"/>
              </a:spcBef>
              <a:buFontTx/>
              <a:buChar char="•"/>
              <a:tabLst>
                <a:tab pos="354965" algn="l"/>
                <a:tab pos="355600" algn="l"/>
              </a:tabLst>
            </a:pPr>
            <a:r>
              <a:rPr sz="2800" dirty="0">
                <a:solidFill>
                  <a:prstClr val="black"/>
                </a:solidFill>
                <a:latin typeface="Arial"/>
                <a:cs typeface="Arial"/>
              </a:rPr>
              <a:t>Non-capsulated except</a:t>
            </a:r>
            <a:r>
              <a:rPr sz="2800" spc="15" dirty="0">
                <a:solidFill>
                  <a:prstClr val="black"/>
                </a:solidFill>
                <a:latin typeface="Arial"/>
                <a:cs typeface="Arial"/>
              </a:rPr>
              <a:t> </a:t>
            </a:r>
            <a:r>
              <a:rPr sz="2800" i="1" spc="-5" dirty="0">
                <a:solidFill>
                  <a:prstClr val="black"/>
                </a:solidFill>
                <a:latin typeface="Arial"/>
                <a:cs typeface="Arial"/>
              </a:rPr>
              <a:t>Klebsiella</a:t>
            </a:r>
            <a:endParaRPr sz="2800" dirty="0">
              <a:solidFill>
                <a:prstClr val="black"/>
              </a:solidFill>
              <a:latin typeface="Arial"/>
              <a:cs typeface="Arial"/>
            </a:endParaRPr>
          </a:p>
          <a:p>
            <a:pPr marL="355600" indent="-342900">
              <a:spcBef>
                <a:spcPts val="670"/>
              </a:spcBef>
              <a:buFontTx/>
              <a:buChar char="•"/>
              <a:tabLst>
                <a:tab pos="354965" algn="l"/>
                <a:tab pos="355600" algn="l"/>
              </a:tabLst>
            </a:pPr>
            <a:r>
              <a:rPr sz="2800" dirty="0">
                <a:solidFill>
                  <a:prstClr val="black"/>
                </a:solidFill>
                <a:latin typeface="Arial"/>
                <a:cs typeface="Arial"/>
              </a:rPr>
              <a:t>Non-fastidious</a:t>
            </a:r>
          </a:p>
          <a:p>
            <a:pPr marL="355600" indent="-342900">
              <a:spcBef>
                <a:spcPts val="670"/>
              </a:spcBef>
              <a:buFontTx/>
              <a:buChar char="•"/>
              <a:tabLst>
                <a:tab pos="354965" algn="l"/>
                <a:tab pos="355600" algn="l"/>
              </a:tabLst>
            </a:pPr>
            <a:r>
              <a:rPr sz="2800" spc="-5" dirty="0">
                <a:solidFill>
                  <a:prstClr val="black"/>
                </a:solidFill>
                <a:latin typeface="Arial"/>
                <a:cs typeface="Arial"/>
              </a:rPr>
              <a:t>Grow on </a:t>
            </a:r>
            <a:r>
              <a:rPr sz="2800" dirty="0">
                <a:solidFill>
                  <a:prstClr val="black"/>
                </a:solidFill>
                <a:latin typeface="Arial"/>
                <a:cs typeface="Arial"/>
              </a:rPr>
              <a:t>bile </a:t>
            </a:r>
            <a:r>
              <a:rPr sz="2800" spc="-5" dirty="0">
                <a:solidFill>
                  <a:prstClr val="black"/>
                </a:solidFill>
                <a:latin typeface="Arial"/>
                <a:cs typeface="Arial"/>
              </a:rPr>
              <a:t>containing media (</a:t>
            </a:r>
            <a:r>
              <a:rPr sz="2800" spc="-5" dirty="0" err="1">
                <a:solidFill>
                  <a:prstClr val="black"/>
                </a:solidFill>
                <a:latin typeface="Arial"/>
                <a:cs typeface="Arial"/>
              </a:rPr>
              <a:t>MacConkey</a:t>
            </a:r>
            <a:r>
              <a:rPr sz="2800" spc="114" dirty="0">
                <a:solidFill>
                  <a:prstClr val="black"/>
                </a:solidFill>
                <a:latin typeface="Arial"/>
                <a:cs typeface="Arial"/>
              </a:rPr>
              <a:t> </a:t>
            </a:r>
            <a:r>
              <a:rPr sz="2800" spc="-5" dirty="0" smtClean="0">
                <a:solidFill>
                  <a:prstClr val="black"/>
                </a:solidFill>
                <a:latin typeface="Arial"/>
                <a:cs typeface="Arial"/>
              </a:rPr>
              <a:t>agar</a:t>
            </a:r>
            <a:r>
              <a:rPr lang="ar-IQ" sz="2800" spc="-5" dirty="0" smtClean="0">
                <a:solidFill>
                  <a:prstClr val="black"/>
                </a:solidFill>
                <a:latin typeface="Arial"/>
                <a:cs typeface="Arial"/>
              </a:rPr>
              <a:t>(</a:t>
            </a:r>
            <a:endParaRPr sz="2800" dirty="0">
              <a:solidFill>
                <a:prstClr val="black"/>
              </a:solidFill>
              <a:latin typeface="Arial"/>
              <a:cs typeface="Arial"/>
            </a:endParaRPr>
          </a:p>
        </p:txBody>
      </p:sp>
      <p:sp>
        <p:nvSpPr>
          <p:cNvPr id="4" name="object 4">
            <a:extLst>
              <a:ext uri="{FF2B5EF4-FFF2-40B4-BE49-F238E27FC236}">
                <a16:creationId xmlns:a16="http://schemas.microsoft.com/office/drawing/2014/main" xmlns="" id="{90619EB0-3E2D-4F09-BECF-60D0788C5194}"/>
              </a:ext>
            </a:extLst>
          </p:cNvPr>
          <p:cNvSpPr/>
          <p:nvPr/>
        </p:nvSpPr>
        <p:spPr>
          <a:xfrm>
            <a:off x="8610601" y="4038601"/>
            <a:ext cx="1955101" cy="1934421"/>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5" name="object 5">
            <a:extLst>
              <a:ext uri="{FF2B5EF4-FFF2-40B4-BE49-F238E27FC236}">
                <a16:creationId xmlns:a16="http://schemas.microsoft.com/office/drawing/2014/main" xmlns="" id="{BC422A1C-5F7C-42BE-B0F2-F0E5746AEFD7}"/>
              </a:ext>
            </a:extLst>
          </p:cNvPr>
          <p:cNvSpPr/>
          <p:nvPr/>
        </p:nvSpPr>
        <p:spPr>
          <a:xfrm>
            <a:off x="7441502" y="5194948"/>
            <a:ext cx="1224763" cy="291452"/>
          </a:xfrm>
          <a:custGeom>
            <a:avLst/>
            <a:gdLst/>
            <a:ahLst/>
            <a:cxnLst/>
            <a:rect l="l" t="t" r="r" b="b"/>
            <a:pathLst>
              <a:path w="1790065" h="430530">
                <a:moveTo>
                  <a:pt x="1679773" y="57112"/>
                </a:moveTo>
                <a:lnTo>
                  <a:pt x="0" y="393043"/>
                </a:lnTo>
                <a:lnTo>
                  <a:pt x="7365" y="430508"/>
                </a:lnTo>
                <a:lnTo>
                  <a:pt x="1687289" y="94450"/>
                </a:lnTo>
                <a:lnTo>
                  <a:pt x="1715580" y="69387"/>
                </a:lnTo>
                <a:lnTo>
                  <a:pt x="1679773" y="57112"/>
                </a:lnTo>
                <a:close/>
              </a:path>
              <a:path w="1790065" h="430530">
                <a:moveTo>
                  <a:pt x="1756792" y="43285"/>
                </a:moveTo>
                <a:lnTo>
                  <a:pt x="1748916" y="43285"/>
                </a:lnTo>
                <a:lnTo>
                  <a:pt x="1756409" y="80623"/>
                </a:lnTo>
                <a:lnTo>
                  <a:pt x="1687289" y="94450"/>
                </a:lnTo>
                <a:lnTo>
                  <a:pt x="1640966" y="135487"/>
                </a:lnTo>
                <a:lnTo>
                  <a:pt x="1636424" y="141533"/>
                </a:lnTo>
                <a:lnTo>
                  <a:pt x="1634632" y="148615"/>
                </a:lnTo>
                <a:lnTo>
                  <a:pt x="1635627" y="155864"/>
                </a:lnTo>
                <a:lnTo>
                  <a:pt x="1639443" y="162411"/>
                </a:lnTo>
                <a:lnTo>
                  <a:pt x="1645469" y="166973"/>
                </a:lnTo>
                <a:lnTo>
                  <a:pt x="1652508" y="168808"/>
                </a:lnTo>
                <a:lnTo>
                  <a:pt x="1659713" y="167858"/>
                </a:lnTo>
                <a:lnTo>
                  <a:pt x="1666239" y="164062"/>
                </a:lnTo>
                <a:lnTo>
                  <a:pt x="1789683" y="54588"/>
                </a:lnTo>
                <a:lnTo>
                  <a:pt x="1756792" y="43285"/>
                </a:lnTo>
                <a:close/>
              </a:path>
              <a:path w="1790065" h="430530">
                <a:moveTo>
                  <a:pt x="1715580" y="69387"/>
                </a:moveTo>
                <a:lnTo>
                  <a:pt x="1687289" y="94450"/>
                </a:lnTo>
                <a:lnTo>
                  <a:pt x="1756409" y="80623"/>
                </a:lnTo>
                <a:lnTo>
                  <a:pt x="1756282" y="79988"/>
                </a:lnTo>
                <a:lnTo>
                  <a:pt x="1746503" y="79988"/>
                </a:lnTo>
                <a:lnTo>
                  <a:pt x="1715580" y="69387"/>
                </a:lnTo>
                <a:close/>
              </a:path>
              <a:path w="1790065" h="430530">
                <a:moveTo>
                  <a:pt x="1740027" y="47730"/>
                </a:moveTo>
                <a:lnTo>
                  <a:pt x="1715580" y="69387"/>
                </a:lnTo>
                <a:lnTo>
                  <a:pt x="1746503" y="79988"/>
                </a:lnTo>
                <a:lnTo>
                  <a:pt x="1740027" y="47730"/>
                </a:lnTo>
                <a:close/>
              </a:path>
              <a:path w="1790065" h="430530">
                <a:moveTo>
                  <a:pt x="1749809" y="47730"/>
                </a:moveTo>
                <a:lnTo>
                  <a:pt x="1740027" y="47730"/>
                </a:lnTo>
                <a:lnTo>
                  <a:pt x="1746503" y="79988"/>
                </a:lnTo>
                <a:lnTo>
                  <a:pt x="1756282" y="79988"/>
                </a:lnTo>
                <a:lnTo>
                  <a:pt x="1749809" y="47730"/>
                </a:lnTo>
                <a:close/>
              </a:path>
              <a:path w="1790065" h="430530">
                <a:moveTo>
                  <a:pt x="1748916" y="43285"/>
                </a:moveTo>
                <a:lnTo>
                  <a:pt x="1679773" y="57112"/>
                </a:lnTo>
                <a:lnTo>
                  <a:pt x="1715580" y="69387"/>
                </a:lnTo>
                <a:lnTo>
                  <a:pt x="1740027" y="47730"/>
                </a:lnTo>
                <a:lnTo>
                  <a:pt x="1749809" y="47730"/>
                </a:lnTo>
                <a:lnTo>
                  <a:pt x="1748916" y="43285"/>
                </a:lnTo>
                <a:close/>
              </a:path>
              <a:path w="1790065" h="430530">
                <a:moveTo>
                  <a:pt x="1626187" y="0"/>
                </a:moveTo>
                <a:lnTo>
                  <a:pt x="1619123" y="1899"/>
                </a:lnTo>
                <a:lnTo>
                  <a:pt x="1613296" y="6298"/>
                </a:lnTo>
                <a:lnTo>
                  <a:pt x="1609471" y="12805"/>
                </a:lnTo>
                <a:lnTo>
                  <a:pt x="1608476" y="20345"/>
                </a:lnTo>
                <a:lnTo>
                  <a:pt x="1610375" y="27410"/>
                </a:lnTo>
                <a:lnTo>
                  <a:pt x="1614775" y="33236"/>
                </a:lnTo>
                <a:lnTo>
                  <a:pt x="1621281" y="37062"/>
                </a:lnTo>
                <a:lnTo>
                  <a:pt x="1679773" y="57112"/>
                </a:lnTo>
                <a:lnTo>
                  <a:pt x="1748916" y="43285"/>
                </a:lnTo>
                <a:lnTo>
                  <a:pt x="1756792" y="43285"/>
                </a:lnTo>
                <a:lnTo>
                  <a:pt x="1633727" y="994"/>
                </a:lnTo>
                <a:lnTo>
                  <a:pt x="1626187" y="0"/>
                </a:lnTo>
                <a:close/>
              </a:path>
            </a:pathLst>
          </a:custGeom>
          <a:solidFill>
            <a:srgbClr val="000000"/>
          </a:solidFill>
        </p:spPr>
        <p:txBody>
          <a:bodyPr wrap="square" lIns="0" tIns="0" rIns="0" bIns="0" rtlCol="0"/>
          <a:lstStyle/>
          <a:p>
            <a:endParaRPr>
              <a:solidFill>
                <a:prstClr val="black"/>
              </a:solidFill>
              <a:latin typeface="Calibri"/>
            </a:endParaRPr>
          </a:p>
        </p:txBody>
      </p:sp>
      <p:pic>
        <p:nvPicPr>
          <p:cNvPr id="6" name="Picture 5">
            <a:extLst>
              <a:ext uri="{FF2B5EF4-FFF2-40B4-BE49-F238E27FC236}">
                <a16:creationId xmlns:a16="http://schemas.microsoft.com/office/drawing/2014/main" xmlns="" id="{9A70984E-0356-4D37-8068-D990BAC0419C}"/>
              </a:ext>
            </a:extLst>
          </p:cNvPr>
          <p:cNvPicPr>
            <a:picLocks noChangeAspect="1"/>
          </p:cNvPicPr>
          <p:nvPr/>
        </p:nvPicPr>
        <p:blipFill>
          <a:blip r:embed="rId3"/>
          <a:stretch>
            <a:fillRect/>
          </a:stretch>
        </p:blipFill>
        <p:spPr>
          <a:xfrm>
            <a:off x="8877845" y="1045309"/>
            <a:ext cx="2822693" cy="177409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18F08EC-DAAB-42AB-A487-82B77488CA98}"/>
              </a:ext>
            </a:extLst>
          </p:cNvPr>
          <p:cNvSpPr/>
          <p:nvPr/>
        </p:nvSpPr>
        <p:spPr>
          <a:xfrm>
            <a:off x="540326" y="318792"/>
            <a:ext cx="11540837" cy="6444393"/>
          </a:xfrm>
          <a:prstGeom prst="rect">
            <a:avLst/>
          </a:prstGeom>
        </p:spPr>
        <p:txBody>
          <a:bodyPr wrap="square">
            <a:spAutoFit/>
          </a:bodyPr>
          <a:lstStyle/>
          <a:p>
            <a:pPr>
              <a:lnSpc>
                <a:spcPct val="150000"/>
              </a:lnSpc>
              <a:tabLst>
                <a:tab pos="0" algn="l"/>
              </a:tabLst>
            </a:pPr>
            <a:r>
              <a:rPr lang="en-US" sz="4000" b="1" dirty="0">
                <a:solidFill>
                  <a:srgbClr val="FF0000"/>
                </a:solidFill>
                <a:latin typeface="Arial" panose="020B0604020202020204" pitchFamily="34" charset="0"/>
                <a:ea typeface="Times New Roman" panose="02020603050405020304" pitchFamily="18" charset="0"/>
              </a:rPr>
              <a:t>Classification:</a:t>
            </a:r>
            <a:endParaRPr lang="en-US" sz="3200" dirty="0">
              <a:solidFill>
                <a:srgbClr val="FF0000"/>
              </a:solidFill>
              <a:effectLst/>
              <a:latin typeface="Times New Roman" panose="02020603050405020304" pitchFamily="18" charset="0"/>
              <a:ea typeface="Times New Roman" panose="02020603050405020304" pitchFamily="18" charset="0"/>
            </a:endParaRPr>
          </a:p>
          <a:p>
            <a:pPr>
              <a:lnSpc>
                <a:spcPct val="150000"/>
              </a:lnSpc>
              <a:tabLst>
                <a:tab pos="0" algn="l"/>
              </a:tabLst>
            </a:pPr>
            <a:r>
              <a:rPr lang="en-US" sz="4000" dirty="0">
                <a:latin typeface="Arial" panose="020B0604020202020204" pitchFamily="34" charset="0"/>
                <a:ea typeface="Times New Roman" panose="02020603050405020304" pitchFamily="18" charset="0"/>
              </a:rPr>
              <a:t>1- Serological classification upon antigens:</a:t>
            </a:r>
            <a:endParaRPr lang="en-US" sz="3200" dirty="0">
              <a:effectLst/>
              <a:latin typeface="Times New Roman" panose="02020603050405020304" pitchFamily="18" charset="0"/>
              <a:ea typeface="Times New Roman" panose="02020603050405020304" pitchFamily="18" charset="0"/>
            </a:endParaRPr>
          </a:p>
          <a:p>
            <a:pPr>
              <a:lnSpc>
                <a:spcPct val="150000"/>
              </a:lnSpc>
              <a:tabLst>
                <a:tab pos="285750" algn="l"/>
              </a:tabLst>
            </a:pPr>
            <a:r>
              <a:rPr lang="en-US" sz="4000" dirty="0">
                <a:latin typeface="Arial" panose="020B0604020202020204" pitchFamily="34" charset="0"/>
                <a:ea typeface="Times New Roman" panose="02020603050405020304" pitchFamily="18" charset="0"/>
              </a:rPr>
              <a:t>    *Somatic antigen (O-Ag)</a:t>
            </a:r>
            <a:endParaRPr lang="en-US" sz="3200" dirty="0">
              <a:effectLst/>
              <a:latin typeface="Times New Roman" panose="02020603050405020304" pitchFamily="18" charset="0"/>
              <a:ea typeface="Times New Roman" panose="02020603050405020304" pitchFamily="18" charset="0"/>
            </a:endParaRPr>
          </a:p>
          <a:p>
            <a:pPr>
              <a:lnSpc>
                <a:spcPct val="150000"/>
              </a:lnSpc>
              <a:tabLst>
                <a:tab pos="285750" algn="l"/>
              </a:tabLst>
            </a:pPr>
            <a:r>
              <a:rPr lang="en-US" sz="4000" dirty="0">
                <a:latin typeface="Arial" panose="020B0604020202020204" pitchFamily="34" charset="0"/>
                <a:ea typeface="Times New Roman" panose="02020603050405020304" pitchFamily="18" charset="0"/>
              </a:rPr>
              <a:t>    *Flagellar antigen (H-Ag)</a:t>
            </a:r>
            <a:endParaRPr lang="en-US" sz="3200" dirty="0">
              <a:effectLst/>
              <a:latin typeface="Times New Roman" panose="02020603050405020304" pitchFamily="18" charset="0"/>
              <a:ea typeface="Times New Roman" panose="02020603050405020304" pitchFamily="18" charset="0"/>
            </a:endParaRPr>
          </a:p>
          <a:p>
            <a:pPr>
              <a:lnSpc>
                <a:spcPct val="150000"/>
              </a:lnSpc>
              <a:tabLst>
                <a:tab pos="285750" algn="l"/>
              </a:tabLst>
            </a:pPr>
            <a:r>
              <a:rPr lang="en-US" sz="4000" dirty="0">
                <a:latin typeface="Arial" panose="020B0604020202020204" pitchFamily="34" charset="0"/>
                <a:ea typeface="Times New Roman" panose="02020603050405020304" pitchFamily="18" charset="0"/>
              </a:rPr>
              <a:t>    *Capsular antigen (K-Ag) </a:t>
            </a:r>
            <a:endParaRPr lang="en-US" sz="3200" dirty="0">
              <a:effectLst/>
              <a:latin typeface="Times New Roman" panose="02020603050405020304" pitchFamily="18" charset="0"/>
              <a:ea typeface="Times New Roman" panose="02020603050405020304" pitchFamily="18" charset="0"/>
            </a:endParaRPr>
          </a:p>
          <a:p>
            <a:pPr>
              <a:lnSpc>
                <a:spcPct val="150000"/>
              </a:lnSpc>
              <a:tabLst>
                <a:tab pos="0" algn="l"/>
              </a:tabLst>
            </a:pPr>
            <a:r>
              <a:rPr lang="en-US" sz="4000" dirty="0">
                <a:latin typeface="Arial" panose="020B0604020202020204" pitchFamily="34" charset="0"/>
                <a:ea typeface="Times New Roman" panose="02020603050405020304" pitchFamily="18" charset="0"/>
              </a:rPr>
              <a:t>2- Biochemical reactions and sugar fermentation.</a:t>
            </a:r>
            <a:endParaRPr lang="en-US" sz="3200" dirty="0">
              <a:effectLst/>
              <a:latin typeface="Times New Roman" panose="02020603050405020304" pitchFamily="18" charset="0"/>
              <a:ea typeface="Times New Roman" panose="02020603050405020304" pitchFamily="18" charset="0"/>
            </a:endParaRPr>
          </a:p>
          <a:p>
            <a:pPr>
              <a:lnSpc>
                <a:spcPct val="150000"/>
              </a:lnSpc>
              <a:tabLst>
                <a:tab pos="0" algn="l"/>
              </a:tabLst>
            </a:pPr>
            <a:r>
              <a:rPr lang="en-US" sz="4000" dirty="0">
                <a:latin typeface="Arial" panose="020B0604020202020204" pitchFamily="34" charset="0"/>
                <a:ea typeface="Times New Roman" panose="02020603050405020304" pitchFamily="18" charset="0"/>
              </a:rPr>
              <a:t>3- DNA-DNA hybridization and G:C ratio.</a:t>
            </a:r>
            <a:endParaRPr lang="en-US" sz="32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xmlns="" id="{80AD28BE-14C0-4A3E-9516-1491EE2B42B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602182" y="1898074"/>
            <a:ext cx="5478981" cy="3574472"/>
          </a:xfrm>
          <a:prstGeom prst="rect">
            <a:avLst/>
          </a:prstGeom>
        </p:spPr>
      </p:pic>
    </p:spTree>
    <p:extLst>
      <p:ext uri="{BB962C8B-B14F-4D97-AF65-F5344CB8AC3E}">
        <p14:creationId xmlns:p14="http://schemas.microsoft.com/office/powerpoint/2010/main" val="3192875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C0F3E5F-0ED2-4BA0-95DF-570AE613E245}"/>
              </a:ext>
            </a:extLst>
          </p:cNvPr>
          <p:cNvSpPr/>
          <p:nvPr/>
        </p:nvSpPr>
        <p:spPr>
          <a:xfrm>
            <a:off x="284018" y="0"/>
            <a:ext cx="11623963" cy="6093976"/>
          </a:xfrm>
          <a:prstGeom prst="rect">
            <a:avLst/>
          </a:prstGeom>
        </p:spPr>
        <p:txBody>
          <a:bodyPr wrap="square">
            <a:spAutoFit/>
          </a:bodyPr>
          <a:lstStyle/>
          <a:p>
            <a:pPr algn="ctr"/>
            <a:r>
              <a:rPr lang="en-US" sz="5400" b="1" dirty="0" smtClean="0">
                <a:solidFill>
                  <a:srgbClr val="FF0000"/>
                </a:solidFill>
              </a:rPr>
              <a:t>(TSI )Triple </a:t>
            </a:r>
            <a:r>
              <a:rPr lang="en-US" sz="5400" b="1" dirty="0">
                <a:solidFill>
                  <a:srgbClr val="FF0000"/>
                </a:solidFill>
              </a:rPr>
              <a:t>Sugar-Iron agar</a:t>
            </a:r>
          </a:p>
          <a:p>
            <a:r>
              <a:rPr lang="en-US" sz="2800" b="1" dirty="0">
                <a:solidFill>
                  <a:srgbClr val="FF0000"/>
                </a:solidFill>
              </a:rPr>
              <a:t>Purpose</a:t>
            </a:r>
          </a:p>
          <a:p>
            <a:r>
              <a:rPr lang="en-US" sz="2800" dirty="0"/>
              <a:t>1- detect </a:t>
            </a:r>
            <a:r>
              <a:rPr lang="en-US" sz="2800" dirty="0" err="1"/>
              <a:t>organisims</a:t>
            </a:r>
            <a:r>
              <a:rPr lang="en-US" sz="2800" dirty="0"/>
              <a:t> that ferment different types of sugars</a:t>
            </a:r>
          </a:p>
          <a:p>
            <a:r>
              <a:rPr lang="en-US" sz="2800" dirty="0"/>
              <a:t>2- detect the bacteria that degrade amino acid  and produce H₂S gas (H₂S gas will react with Fe and produce  black  precipitate between the slant  and butt).</a:t>
            </a:r>
          </a:p>
          <a:p>
            <a:r>
              <a:rPr lang="en-US" sz="2800" dirty="0"/>
              <a:t>FeSO4   +  H2S  →    </a:t>
            </a:r>
            <a:r>
              <a:rPr lang="en-US" sz="2800" dirty="0" err="1"/>
              <a:t>FeS</a:t>
            </a:r>
            <a:r>
              <a:rPr lang="en-US" sz="2800" dirty="0"/>
              <a:t>↓   +  H2SO4</a:t>
            </a:r>
          </a:p>
          <a:p>
            <a:r>
              <a:rPr lang="en-US" sz="2800" dirty="0"/>
              <a:t>                                      (Black ppt.)</a:t>
            </a:r>
          </a:p>
          <a:p>
            <a:endParaRPr lang="en-US" sz="2800" dirty="0"/>
          </a:p>
          <a:p>
            <a:endParaRPr lang="en-US" sz="2800" dirty="0"/>
          </a:p>
          <a:p>
            <a:r>
              <a:rPr lang="en-US" sz="2800" dirty="0"/>
              <a:t>The media used in this test contain </a:t>
            </a:r>
          </a:p>
          <a:p>
            <a:r>
              <a:rPr lang="en-US" sz="2800" dirty="0"/>
              <a:t>1- three  sugars (0.1% glucose, 1.0 % lactose and sucrose) </a:t>
            </a:r>
          </a:p>
          <a:p>
            <a:r>
              <a:rPr lang="en-US" sz="2800" dirty="0"/>
              <a:t>2- peptone (protein has amino acid and sulfur)</a:t>
            </a:r>
          </a:p>
          <a:p>
            <a:r>
              <a:rPr lang="en-US" sz="2800" dirty="0"/>
              <a:t>3 –phenol  red (as indicator sugar fermentation</a:t>
            </a:r>
            <a:r>
              <a:rPr lang="en-US" sz="2800" dirty="0" smtClean="0"/>
              <a:t>)</a:t>
            </a:r>
            <a:endParaRPr lang="en-US" sz="2800" dirty="0"/>
          </a:p>
        </p:txBody>
      </p:sp>
    </p:spTree>
    <p:extLst>
      <p:ext uri="{BB962C8B-B14F-4D97-AF65-F5344CB8AC3E}">
        <p14:creationId xmlns:p14="http://schemas.microsoft.com/office/powerpoint/2010/main" val="3616616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A1005F4-612E-4C93-94D6-D3CBA2C0EF91}"/>
              </a:ext>
            </a:extLst>
          </p:cNvPr>
          <p:cNvSpPr/>
          <p:nvPr/>
        </p:nvSpPr>
        <p:spPr>
          <a:xfrm>
            <a:off x="235527" y="154862"/>
            <a:ext cx="2673928" cy="707886"/>
          </a:xfrm>
          <a:prstGeom prst="rect">
            <a:avLst/>
          </a:prstGeom>
        </p:spPr>
        <p:txBody>
          <a:bodyPr wrap="square">
            <a:spAutoFit/>
          </a:bodyPr>
          <a:lstStyle/>
          <a:p>
            <a:r>
              <a:rPr lang="en-US" sz="4000" dirty="0">
                <a:solidFill>
                  <a:srgbClr val="FF0000"/>
                </a:solidFill>
              </a:rPr>
              <a:t>TSI agar :</a:t>
            </a:r>
          </a:p>
        </p:txBody>
      </p:sp>
      <p:pic>
        <p:nvPicPr>
          <p:cNvPr id="9" name="Picture 8">
            <a:extLst>
              <a:ext uri="{FF2B5EF4-FFF2-40B4-BE49-F238E27FC236}">
                <a16:creationId xmlns:a16="http://schemas.microsoft.com/office/drawing/2014/main" xmlns="" id="{BE7EB767-BDBC-4D84-9E98-3E9C244470E5}"/>
              </a:ext>
            </a:extLst>
          </p:cNvPr>
          <p:cNvPicPr>
            <a:picLocks noChangeAspect="1"/>
          </p:cNvPicPr>
          <p:nvPr/>
        </p:nvPicPr>
        <p:blipFill>
          <a:blip r:embed="rId2"/>
          <a:stretch>
            <a:fillRect/>
          </a:stretch>
        </p:blipFill>
        <p:spPr>
          <a:xfrm>
            <a:off x="3144982" y="154862"/>
            <a:ext cx="8811491" cy="6620590"/>
          </a:xfrm>
          <a:prstGeom prst="rect">
            <a:avLst/>
          </a:prstGeom>
        </p:spPr>
      </p:pic>
      <p:pic>
        <p:nvPicPr>
          <p:cNvPr id="10" name="Picture 9">
            <a:extLst>
              <a:ext uri="{FF2B5EF4-FFF2-40B4-BE49-F238E27FC236}">
                <a16:creationId xmlns:a16="http://schemas.microsoft.com/office/drawing/2014/main" xmlns="" id="{A7AAD524-1992-4793-BD05-864C0475E54F}"/>
              </a:ext>
            </a:extLst>
          </p:cNvPr>
          <p:cNvPicPr>
            <a:picLocks noChangeAspect="1"/>
          </p:cNvPicPr>
          <p:nvPr/>
        </p:nvPicPr>
        <p:blipFill>
          <a:blip r:embed="rId3"/>
          <a:stretch>
            <a:fillRect/>
          </a:stretch>
        </p:blipFill>
        <p:spPr>
          <a:xfrm>
            <a:off x="235527" y="1454728"/>
            <a:ext cx="3085277" cy="4669892"/>
          </a:xfrm>
          <a:prstGeom prst="rect">
            <a:avLst/>
          </a:prstGeom>
        </p:spPr>
      </p:pic>
    </p:spTree>
    <p:extLst>
      <p:ext uri="{BB962C8B-B14F-4D97-AF65-F5344CB8AC3E}">
        <p14:creationId xmlns:p14="http://schemas.microsoft.com/office/powerpoint/2010/main" val="2138668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265149C-33D9-4EB0-A441-F2E7DA03A8FC}"/>
              </a:ext>
            </a:extLst>
          </p:cNvPr>
          <p:cNvSpPr txBox="1">
            <a:spLocks noChangeArrowheads="1"/>
          </p:cNvSpPr>
          <p:nvPr/>
        </p:nvSpPr>
        <p:spPr>
          <a:xfrm>
            <a:off x="595746" y="367146"/>
            <a:ext cx="10986654" cy="5570756"/>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defRPr/>
            </a:pPr>
            <a:r>
              <a:rPr lang="en-US" sz="5400" kern="0" dirty="0" err="1">
                <a:solidFill>
                  <a:srgbClr val="FF0000"/>
                </a:solidFill>
                <a:cs typeface="Tahoma" pitchFamily="34" charset="0"/>
              </a:rPr>
              <a:t>IMViC</a:t>
            </a:r>
            <a:r>
              <a:rPr lang="en-US" sz="5400" kern="0" dirty="0">
                <a:solidFill>
                  <a:srgbClr val="FF0000"/>
                </a:solidFill>
                <a:cs typeface="Tahoma" pitchFamily="34" charset="0"/>
              </a:rPr>
              <a:t>  test</a:t>
            </a:r>
          </a:p>
          <a:p>
            <a:pPr>
              <a:defRPr/>
            </a:pPr>
            <a:endParaRPr lang="en-US" sz="4400" u="sng" kern="0" dirty="0">
              <a:solidFill>
                <a:srgbClr val="FF00FF"/>
              </a:solidFill>
              <a:cs typeface="Tahoma" pitchFamily="34" charset="0"/>
            </a:endParaRPr>
          </a:p>
          <a:p>
            <a:pPr>
              <a:defRPr/>
            </a:pPr>
            <a:r>
              <a:rPr lang="en-US" sz="4400" u="sng" kern="0" dirty="0">
                <a:solidFill>
                  <a:srgbClr val="FF0000"/>
                </a:solidFill>
                <a:cs typeface="Tahoma" pitchFamily="34" charset="0"/>
              </a:rPr>
              <a:t>I</a:t>
            </a:r>
            <a:r>
              <a:rPr lang="en-US" sz="4400" kern="0" dirty="0">
                <a:cs typeface="Tahoma" pitchFamily="34" charset="0"/>
              </a:rPr>
              <a:t>ndole, </a:t>
            </a:r>
            <a:r>
              <a:rPr lang="en-US" sz="4400" u="sng" kern="0" dirty="0">
                <a:solidFill>
                  <a:srgbClr val="FF0000"/>
                </a:solidFill>
                <a:cs typeface="Tahoma" pitchFamily="34" charset="0"/>
              </a:rPr>
              <a:t>M</a:t>
            </a:r>
            <a:r>
              <a:rPr lang="en-US" sz="4400" kern="0" dirty="0">
                <a:cs typeface="Tahoma" pitchFamily="34" charset="0"/>
              </a:rPr>
              <a:t>ethyl Red, </a:t>
            </a:r>
            <a:r>
              <a:rPr lang="en-US" sz="4400" u="sng" kern="0" dirty="0">
                <a:solidFill>
                  <a:srgbClr val="FF0000"/>
                </a:solidFill>
                <a:cs typeface="Tahoma" pitchFamily="34" charset="0"/>
              </a:rPr>
              <a:t>V</a:t>
            </a:r>
            <a:r>
              <a:rPr lang="en-US" sz="4400" kern="0" dirty="0">
                <a:cs typeface="Tahoma" pitchFamily="34" charset="0"/>
              </a:rPr>
              <a:t>oges-</a:t>
            </a:r>
            <a:r>
              <a:rPr lang="en-US" sz="4400" kern="0" dirty="0" err="1">
                <a:cs typeface="Tahoma" pitchFamily="34" charset="0"/>
              </a:rPr>
              <a:t>Prosakaur</a:t>
            </a:r>
            <a:r>
              <a:rPr lang="en-US" sz="4400" kern="0" dirty="0">
                <a:cs typeface="Tahoma" pitchFamily="34" charset="0"/>
              </a:rPr>
              <a:t>, </a:t>
            </a:r>
            <a:r>
              <a:rPr lang="en-US" sz="4400" u="sng" kern="0" dirty="0">
                <a:solidFill>
                  <a:srgbClr val="FF0000"/>
                </a:solidFill>
                <a:cs typeface="Tahoma" pitchFamily="34" charset="0"/>
              </a:rPr>
              <a:t>C</a:t>
            </a:r>
            <a:r>
              <a:rPr lang="en-US" sz="4400" kern="0" dirty="0">
                <a:cs typeface="Tahoma" pitchFamily="34" charset="0"/>
              </a:rPr>
              <a:t>itrate Tests:</a:t>
            </a:r>
          </a:p>
          <a:p>
            <a:pPr>
              <a:defRPr/>
            </a:pPr>
            <a:endParaRPr lang="en-US" sz="4400" kern="0" dirty="0">
              <a:cs typeface="Tahoma" pitchFamily="34" charset="0"/>
            </a:endParaRPr>
          </a:p>
          <a:p>
            <a:pPr lvl="1">
              <a:defRPr/>
            </a:pPr>
            <a:r>
              <a:rPr lang="en-US" sz="4400" kern="0" dirty="0">
                <a:cs typeface="Tahoma" pitchFamily="34" charset="0"/>
              </a:rPr>
              <a:t>The </a:t>
            </a:r>
            <a:r>
              <a:rPr lang="en-US" sz="4400" kern="0" dirty="0" err="1">
                <a:cs typeface="Tahoma" pitchFamily="34" charset="0"/>
              </a:rPr>
              <a:t>IMViC</a:t>
            </a:r>
            <a:r>
              <a:rPr lang="en-US" sz="4400" kern="0" dirty="0">
                <a:cs typeface="Tahoma" pitchFamily="34" charset="0"/>
              </a:rPr>
              <a:t> series of reactions allows for the differentiation of the various members of </a:t>
            </a:r>
            <a:r>
              <a:rPr lang="en-US" sz="4400" i="1" kern="0" dirty="0">
                <a:cs typeface="Tahoma" pitchFamily="34" charset="0"/>
              </a:rPr>
              <a:t>Enterobacteriaceae</a:t>
            </a:r>
            <a:r>
              <a:rPr lang="en-US" sz="4400" kern="0" dirty="0">
                <a:cs typeface="Tahoma" pitchFamily="34" charset="0"/>
              </a:rPr>
              <a:t>.</a:t>
            </a:r>
          </a:p>
        </p:txBody>
      </p:sp>
    </p:spTree>
    <p:extLst>
      <p:ext uri="{BB962C8B-B14F-4D97-AF65-F5344CB8AC3E}">
        <p14:creationId xmlns:p14="http://schemas.microsoft.com/office/powerpoint/2010/main" val="348398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Text Placeholder 2"/>
          <p:cNvSpPr>
            <a:spLocks noGrp="1"/>
          </p:cNvSpPr>
          <p:nvPr>
            <p:ph type="body" idx="1"/>
          </p:nvPr>
        </p:nvSpPr>
        <p:spPr/>
        <p:txBody>
          <a:bodyPr/>
          <a:lstStyle/>
          <a:p>
            <a:endParaRPr lang="ar-IQ"/>
          </a:p>
        </p:txBody>
      </p:sp>
      <p:pic>
        <p:nvPicPr>
          <p:cNvPr id="1026" name="Picture 2" descr="IMViC test proced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47" y="138112"/>
            <a:ext cx="9360702" cy="6571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221921"/>
      </p:ext>
    </p:extLst>
  </p:cSld>
  <p:clrMapOvr>
    <a:masterClrMapping/>
  </p:clrMapOvr>
</p:sld>
</file>

<file path=ppt/theme/theme1.xml><?xml version="1.0" encoding="utf-8"?>
<a:theme xmlns:a="http://schemas.openxmlformats.org/drawingml/2006/main" name="lab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lab 2</Template>
  <TotalTime>29</TotalTime>
  <Words>1091</Words>
  <Application>Microsoft Office PowerPoint</Application>
  <PresentationFormat>Custom</PresentationFormat>
  <Paragraphs>163</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lab 2</vt:lpstr>
      <vt:lpstr>ENTEROBACTERIACEAE</vt:lpstr>
      <vt:lpstr>Enterobacteriaceae</vt:lpstr>
      <vt:lpstr>PowerPoint Presentation</vt:lpstr>
      <vt:lpstr>Characters of Enterobacteriaceae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Citrate Test</vt:lpstr>
      <vt:lpstr>PowerPoint Presentation</vt:lpstr>
      <vt:lpstr>Urease Test</vt:lpstr>
      <vt:lpstr>Urease Test</vt:lpstr>
      <vt:lpstr>PowerPoint Presentation</vt:lpstr>
      <vt:lpstr>Enterobacteriaceae</vt:lpstr>
      <vt:lpstr>Enterobacteriaceae</vt:lpstr>
      <vt:lpstr>Enterobacteriaceae</vt:lpstr>
      <vt:lpstr>PowerPoint Presentation</vt:lpstr>
      <vt:lpstr>Enterobacteriaceae</vt:lpstr>
      <vt:lpstr>PowerPoint Presentation</vt:lpstr>
      <vt:lpstr>Enterobacteriaceae</vt:lpstr>
      <vt:lpstr>PowerPoint Presentation</vt:lpstr>
      <vt:lpstr>Enterobacteriaceae</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ENTEROBACTERIACEAE</dc:title>
  <dc:creator>Maher</dc:creator>
  <cp:lastModifiedBy>Maher</cp:lastModifiedBy>
  <cp:revision>6</cp:revision>
  <dcterms:created xsi:type="dcterms:W3CDTF">2022-12-06T11:40:13Z</dcterms:created>
  <dcterms:modified xsi:type="dcterms:W3CDTF">2023-10-28T22:30:40Z</dcterms:modified>
</cp:coreProperties>
</file>